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4"/>
  </p:sldMasterIdLst>
  <p:notesMasterIdLst>
    <p:notesMasterId r:id="rId22"/>
  </p:notesMasterIdLst>
  <p:sldIdLst>
    <p:sldId id="256" r:id="rId5"/>
    <p:sldId id="356" r:id="rId6"/>
    <p:sldId id="407" r:id="rId7"/>
    <p:sldId id="355" r:id="rId8"/>
    <p:sldId id="399" r:id="rId9"/>
    <p:sldId id="362" r:id="rId10"/>
    <p:sldId id="413" r:id="rId11"/>
    <p:sldId id="408" r:id="rId12"/>
    <p:sldId id="361" r:id="rId13"/>
    <p:sldId id="404" r:id="rId14"/>
    <p:sldId id="349" r:id="rId15"/>
    <p:sldId id="410" r:id="rId16"/>
    <p:sldId id="411" r:id="rId17"/>
    <p:sldId id="412" r:id="rId18"/>
    <p:sldId id="365" r:id="rId19"/>
    <p:sldId id="386" r:id="rId20"/>
    <p:sldId id="40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4C1754-5571-4E6B-4FFE-D4182D79611B}" v="1" dt="2025-01-14T13:33:27.259"/>
    <p1510:client id="{8A24B52E-1164-790C-EE1D-DB77A42137A6}" v="537" dt="2025-01-14T08:29:56.396"/>
    <p1510:client id="{C2F85AC7-A2B8-E63E-1C77-E8AB84E74906}" v="5" dt="2025-01-13T13:34:26.218"/>
    <p1510:client id="{E62CBF00-CD64-2095-7A1E-41374504E2EE}" v="1" dt="2025-01-13T07:32:22.6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AC250-92B0-4B68-8AB6-9D64C9FF8C63}" type="datetimeFigureOut">
              <a:t>14.1.2025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E7B06-C267-449C-B92B-EE741DD10345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4928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14.1.2025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3975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14.1.2025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462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14.1.2025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6359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yhj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54BE7E1-5088-4B4D-A8C3-354A7E68B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44A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14.1.2025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493BA07-37C0-3043-BCEE-AB321C515A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0545" y="365125"/>
            <a:ext cx="916255" cy="813523"/>
          </a:xfrm>
          <a:prstGeom prst="rect">
            <a:avLst/>
          </a:prstGeom>
        </p:spPr>
      </p:pic>
      <p:pic>
        <p:nvPicPr>
          <p:cNvPr id="5" name="Kuva 9" descr="EduFutura logo">
            <a:extLst>
              <a:ext uri="{FF2B5EF4-FFF2-40B4-BE49-F238E27FC236}">
                <a16:creationId xmlns:a16="http://schemas.microsoft.com/office/drawing/2014/main" id="{00CFB895-23EE-88FC-7883-FA163EA65A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24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916" y="844061"/>
            <a:ext cx="11084169" cy="1155801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916" y="2289976"/>
            <a:ext cx="11084169" cy="41438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8B19DB3-4B7C-41BA-AE3B-EBE093D94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6F401-8C23-4AD3-94D9-ECD1B46D1969}" type="datetime1">
              <a:rPr lang="fi-FI"/>
              <a:pPr>
                <a:defRPr/>
              </a:pPr>
              <a:t>14.1.2025</a:t>
            </a:fld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F2BEA8-23B5-4DD2-A9DB-98C4332E5A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EFACB-7DA3-4681-A2B7-96892D925249}" type="slidenum">
              <a:rPr lang="en-FI"/>
              <a:pPr>
                <a:defRPr/>
              </a:pPr>
              <a:t>‹#›</a:t>
            </a:fld>
            <a:endParaRPr lang="en-FI"/>
          </a:p>
        </p:txBody>
      </p: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627C7211-012D-4ED4-87B6-E2B0E265D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330200"/>
            <a:ext cx="12192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6">
            <a:extLst>
              <a:ext uri="{FF2B5EF4-FFF2-40B4-BE49-F238E27FC236}">
                <a16:creationId xmlns:a16="http://schemas.microsoft.com/office/drawing/2014/main" id="{F7F611E0-53BB-499D-A0D3-471654033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79"/>
          <a:stretch>
            <a:fillRect/>
          </a:stretch>
        </p:blipFill>
        <p:spPr bwMode="auto">
          <a:xfrm>
            <a:off x="7279218" y="-10584"/>
            <a:ext cx="4912783" cy="686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20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14.1.2025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171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14.1.2025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772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14.1.2025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301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14.1.2025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7395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14.1.2025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66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14.1.2025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726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14.1.2025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0273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14.1.2025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114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14.1.2025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7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eur03.safelinks.protection.outlook.com/?url=https%3A%2F%2Fyoutu.be%2F48ljBjge67w%3Ffeature%3Dshared&amp;data=05%7C02%7Cmaija.tusa%40opedu.kuopio.fi%7Cf12a8b8da5db467b318108dd1aa5fb99%7C5714e48428b244bba606365e965f0d53%7C0%7C0%7C638696022418549864%7CUnknown%7CTWFpbGZsb3d8eyJFbXB0eU1hcGkiOnRydWUsIlYiOiIwLjAuMDAwMCIsIlAiOiJXaW4zMiIsIkFOIjoiTWFpbCIsIldUIjoyfQ%3D%3D%7C0%7C%7C%7C&amp;sdata=Ws%2FrAyBI58WgKd%2FzK0qbZlxmtdNHPJjKM%2BOH%2BTqbrd8%3D&amp;reserved=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0674" y="1013508"/>
            <a:ext cx="4453532" cy="3349949"/>
          </a:xfrm>
        </p:spPr>
        <p:txBody>
          <a:bodyPr>
            <a:normAutofit/>
          </a:bodyPr>
          <a:lstStyle/>
          <a:p>
            <a:r>
              <a:rPr lang="fi-FI" sz="4400">
                <a:solidFill>
                  <a:schemeClr val="bg1"/>
                </a:solidFill>
              </a:rPr>
              <a:t>TYKO</a:t>
            </a:r>
            <a:br>
              <a:rPr lang="fi-FI" sz="4400">
                <a:solidFill>
                  <a:schemeClr val="bg1"/>
                </a:solidFill>
              </a:rPr>
            </a:br>
            <a:r>
              <a:rPr lang="fi-FI" sz="4400">
                <a:solidFill>
                  <a:schemeClr val="bg1"/>
                </a:solidFill>
              </a:rPr>
              <a:t>korkeakouluviikon ohjeet opiskelijoille</a:t>
            </a:r>
            <a:endParaRPr lang="fi-FI" sz="4000" b="1">
              <a:solidFill>
                <a:schemeClr val="bg1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98406" y="4599651"/>
            <a:ext cx="3624471" cy="178019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 sz="2000">
                <a:solidFill>
                  <a:schemeClr val="bg1"/>
                </a:solidFill>
              </a:rPr>
              <a:t>RO-tuokio 16.1.2025</a:t>
            </a:r>
          </a:p>
          <a:p>
            <a:endParaRPr lang="fi-FI" sz="2000">
              <a:solidFill>
                <a:schemeClr val="bg1"/>
              </a:solidFill>
            </a:endParaRPr>
          </a:p>
          <a:p>
            <a:r>
              <a:rPr lang="fi-FI" sz="2000">
                <a:solidFill>
                  <a:schemeClr val="bg1"/>
                </a:solidFill>
              </a:rPr>
              <a:t>2. vuoden opiskelijat ja jatkavat abit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13B848-F9EE-4456-8D73-C25390B65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67865"/>
            <a:ext cx="1861854" cy="717514"/>
            <a:chOff x="0" y="1065353"/>
            <a:chExt cx="1861854" cy="717514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06535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50508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1D5AFED5-EFBA-4DCE-A2F2-3B1B73601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46352" y="188432"/>
            <a:ext cx="2745268" cy="2745268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B06BF2F-5822-4F90-BF7D-7FDA65761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46352" y="188432"/>
            <a:ext cx="2745268" cy="2745268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FBE702A-233C-4424-B0B6-5435E4A34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26059" y="107752"/>
            <a:ext cx="2745268" cy="274526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E689860-A291-4B0F-AB65-421F8C20E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7541" y="2762219"/>
            <a:ext cx="3938846" cy="3938846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82BEF57-041E-4DE3-B65C-CBE71211B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7541" y="2762219"/>
            <a:ext cx="3938846" cy="3938846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9DFE8A5-DCEC-4A43-B613-D62AC8C57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6039" y="303887"/>
            <a:ext cx="3055711" cy="305571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5E0BF71-78CD-4FD9-BB54-48CD141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6039" y="303887"/>
            <a:ext cx="3055711" cy="305571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6B7664A-BE61-4A65-B937-A31E08B8B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2143" y="214083"/>
            <a:ext cx="3055711" cy="3055711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 5" descr="Suomen Humanistinen ammattikorkeakoulu">
            <a:extLst>
              <a:ext uri="{FF2B5EF4-FFF2-40B4-BE49-F238E27FC236}">
                <a16:creationId xmlns:a16="http://schemas.microsoft.com/office/drawing/2014/main" id="{37610DB1-8C4F-2E36-EBAD-406D4CA45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097" y="1470098"/>
            <a:ext cx="2104795" cy="563871"/>
          </a:xfrm>
          <a:prstGeom prst="rect">
            <a:avLst/>
          </a:prstGeom>
        </p:spPr>
      </p:pic>
      <p:grpSp>
        <p:nvGrpSpPr>
          <p:cNvPr id="33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51763" y="565659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Kuva 4" descr="UEF Logo">
            <a:extLst>
              <a:ext uri="{FF2B5EF4-FFF2-40B4-BE49-F238E27FC236}">
                <a16:creationId xmlns:a16="http://schemas.microsoft.com/office/drawing/2014/main" id="{831C8C0A-B720-1D09-67EF-DAD7957CE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90997" y="728024"/>
            <a:ext cx="1820681" cy="1470550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87045360-A428-4E4B-989C-E4EF4D920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89223" y="2630229"/>
            <a:ext cx="3938846" cy="393884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 descr="Savonia-AMK">
            <a:extLst>
              <a:ext uri="{FF2B5EF4-FFF2-40B4-BE49-F238E27FC236}">
                <a16:creationId xmlns:a16="http://schemas.microsoft.com/office/drawing/2014/main" id="{F6E0C67C-73FB-0908-CD8A-B2485B6ED9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8255" y="4374303"/>
            <a:ext cx="2560781" cy="45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0E9256-ECDA-B8C4-B19C-8B0CAE55A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chemeClr val="accent4"/>
                </a:solidFill>
                <a:latin typeface="Fira Sans Black"/>
              </a:rPr>
              <a:t>Ruokailu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0E7B4E-B420-A06C-9D39-45B502749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894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fi-FI" b="1">
                <a:latin typeface="Fira Sans"/>
              </a:rPr>
              <a:t>LÄHIPÄIVÄT</a:t>
            </a:r>
          </a:p>
          <a:p>
            <a:r>
              <a:rPr lang="fi-FI">
                <a:latin typeface="Fira Sans"/>
              </a:rPr>
              <a:t>UEF ja </a:t>
            </a:r>
            <a:r>
              <a:rPr lang="fi-FI" err="1">
                <a:latin typeface="Fira Sans"/>
              </a:rPr>
              <a:t>Humak</a:t>
            </a:r>
            <a:r>
              <a:rPr lang="fi-FI">
                <a:latin typeface="Fira Sans"/>
              </a:rPr>
              <a:t> lähipäivinä ruokailu </a:t>
            </a:r>
            <a:r>
              <a:rPr lang="fi-FI" err="1">
                <a:latin typeface="Fira Sans"/>
              </a:rPr>
              <a:t>Klassikalla</a:t>
            </a:r>
            <a:r>
              <a:rPr lang="fi-FI">
                <a:latin typeface="Fira Sans"/>
              </a:rPr>
              <a:t> (ei erillistä ilmoittautumista)</a:t>
            </a:r>
          </a:p>
          <a:p>
            <a:r>
              <a:rPr lang="fi-FI">
                <a:latin typeface="Fira Sans"/>
              </a:rPr>
              <a:t>Savonia lähipäivinä ruokailu Savilahdessa</a:t>
            </a:r>
          </a:p>
          <a:p>
            <a:pPr lvl="1"/>
            <a:r>
              <a:rPr lang="fi-FI">
                <a:solidFill>
                  <a:srgbClr val="FF0000"/>
                </a:solidFill>
                <a:latin typeface="Fira Sans"/>
              </a:rPr>
              <a:t>Savonian ruokailu selvitetään</a:t>
            </a:r>
          </a:p>
          <a:p>
            <a:pPr marL="0" indent="0">
              <a:buNone/>
            </a:pPr>
            <a:endParaRPr lang="fi-FI">
              <a:latin typeface="Fira Sans"/>
            </a:endParaRPr>
          </a:p>
          <a:p>
            <a:pPr marL="0" indent="0">
              <a:buNone/>
            </a:pPr>
            <a:r>
              <a:rPr lang="fi-FI" b="1">
                <a:latin typeface="Fira Sans"/>
              </a:rPr>
              <a:t>ETÄPÄIVÄT</a:t>
            </a:r>
          </a:p>
          <a:p>
            <a:r>
              <a:rPr lang="fi-FI">
                <a:latin typeface="Fira Sans"/>
              </a:rPr>
              <a:t>Etäpäivinä mahdollisuus ruokailla jollain lukiolla etukäteen ilmoittautumalla</a:t>
            </a:r>
          </a:p>
          <a:p>
            <a:pPr lvl="1"/>
            <a:r>
              <a:rPr lang="fi-FI">
                <a:latin typeface="Fira Sans"/>
              </a:rPr>
              <a:t>Jos et ilmoittaudu ruokailemaan, oletus on, että syöt etäpäivänä kotona.</a:t>
            </a:r>
          </a:p>
          <a:p>
            <a:pPr lvl="1"/>
            <a:r>
              <a:rPr lang="fi-FI">
                <a:latin typeface="Fira Sans"/>
              </a:rPr>
              <a:t>Ilmoita 13.3. </a:t>
            </a:r>
            <a:r>
              <a:rPr lang="fi-FI" err="1">
                <a:latin typeface="Fira Sans"/>
              </a:rPr>
              <a:t>RO:ssa</a:t>
            </a:r>
            <a:r>
              <a:rPr lang="fi-FI">
                <a:latin typeface="Fira Sans"/>
              </a:rPr>
              <a:t>, millä koululla ruokailet ja minä päivinä.</a:t>
            </a:r>
          </a:p>
          <a:p>
            <a:pPr lvl="1"/>
            <a:r>
              <a:rPr lang="fi-FI">
                <a:latin typeface="Fira Sans"/>
              </a:rPr>
              <a:t>Älä ilmoittaudu ruokailemaan, jos et aio tulla (ruokahävikki!)</a:t>
            </a:r>
          </a:p>
        </p:txBody>
      </p:sp>
    </p:spTree>
    <p:extLst>
      <p:ext uri="{BB962C8B-B14F-4D97-AF65-F5344CB8AC3E}">
        <p14:creationId xmlns:p14="http://schemas.microsoft.com/office/powerpoint/2010/main" val="2643408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3911436-34DA-460D-9F91-22CCDD5E7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107157"/>
            <a:ext cx="5334197" cy="17082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err="1">
                <a:solidFill>
                  <a:schemeClr val="accent4"/>
                </a:solidFill>
                <a:latin typeface="Fira Sans Black"/>
              </a:rPr>
              <a:t>Poissaolot</a:t>
            </a:r>
            <a:endParaRPr lang="en-US" sz="4000">
              <a:solidFill>
                <a:schemeClr val="accent4"/>
              </a:solidFill>
              <a:latin typeface="Fira Sans Black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3FB8C65-FE27-43A5-9447-ABCD151DD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831" y="1815400"/>
            <a:ext cx="5929509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err="1">
                <a:latin typeface="Fira Sans"/>
              </a:rPr>
              <a:t>Toisen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vuoden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opiskelijan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tulee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ilmoittautua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korkeakoulukurssille</a:t>
            </a:r>
            <a:r>
              <a:rPr lang="en-US" sz="2000">
                <a:latin typeface="Fira Sans"/>
              </a:rPr>
              <a:t> ja </a:t>
            </a:r>
            <a:r>
              <a:rPr lang="en-US" sz="2000" err="1">
                <a:latin typeface="Fira Sans"/>
              </a:rPr>
              <a:t>osallistua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ilmoittautumalleen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kurssille</a:t>
            </a:r>
            <a:r>
              <a:rPr lang="en-US" sz="2000">
                <a:latin typeface="Fira Sans"/>
              </a:rPr>
              <a:t>.</a:t>
            </a:r>
          </a:p>
          <a:p>
            <a:pPr lvl="1"/>
            <a:r>
              <a:rPr lang="en-US" sz="2000" err="1">
                <a:latin typeface="Fira Sans"/>
              </a:rPr>
              <a:t>Jatkava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abi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osallistuu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korkeakouluviikkoon</a:t>
            </a:r>
            <a:r>
              <a:rPr lang="en-US" sz="2000">
                <a:latin typeface="Fira Sans"/>
              </a:rPr>
              <a:t>, </a:t>
            </a:r>
            <a:r>
              <a:rPr lang="en-US" sz="2000" err="1">
                <a:latin typeface="Fira Sans"/>
              </a:rPr>
              <a:t>jos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hänellä</a:t>
            </a:r>
            <a:r>
              <a:rPr lang="en-US" sz="2000">
                <a:latin typeface="Fira Sans"/>
              </a:rPr>
              <a:t> on </a:t>
            </a:r>
            <a:r>
              <a:rPr lang="en-US" sz="2000" err="1">
                <a:latin typeface="Fira Sans"/>
              </a:rPr>
              <a:t>koulua</a:t>
            </a:r>
            <a:r>
              <a:rPr lang="en-US" sz="2000">
                <a:latin typeface="Fira Sans"/>
              </a:rPr>
              <a:t> 5. </a:t>
            </a:r>
            <a:r>
              <a:rPr lang="en-US" sz="2000" err="1">
                <a:latin typeface="Fira Sans"/>
              </a:rPr>
              <a:t>jaksossa</a:t>
            </a:r>
            <a:endParaRPr lang="en-US" sz="2000">
              <a:latin typeface="Fira Sans"/>
            </a:endParaRPr>
          </a:p>
          <a:p>
            <a:r>
              <a:rPr lang="en-US" sz="2000" err="1">
                <a:latin typeface="Fira Sans"/>
              </a:rPr>
              <a:t>Poissaolot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lähipäiviltä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tulee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selvittää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normaalisti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Wilmassa</a:t>
            </a:r>
            <a:r>
              <a:rPr lang="en-US" sz="2000">
                <a:latin typeface="Fira Sans"/>
              </a:rPr>
              <a:t>.</a:t>
            </a:r>
          </a:p>
          <a:p>
            <a:pPr lvl="1"/>
            <a:r>
              <a:rPr lang="en-US" sz="2000" err="1">
                <a:latin typeface="Fira Sans"/>
              </a:rPr>
              <a:t>Poissaolon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merkitsee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kurssin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vastuuopettaja</a:t>
            </a:r>
            <a:r>
              <a:rPr lang="en-US" sz="2000">
                <a:latin typeface="Fira Sans"/>
              </a:rPr>
              <a:t>, </a:t>
            </a:r>
            <a:r>
              <a:rPr lang="en-US" sz="2000" err="1">
                <a:latin typeface="Fira Sans"/>
              </a:rPr>
              <a:t>joka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voi</a:t>
            </a:r>
            <a:r>
              <a:rPr lang="en-US" sz="2000">
                <a:latin typeface="Fira Sans"/>
              </a:rPr>
              <a:t> olla </a:t>
            </a:r>
            <a:r>
              <a:rPr lang="en-US" sz="2000" err="1">
                <a:latin typeface="Fira Sans"/>
              </a:rPr>
              <a:t>myös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jonkin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toisen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lukion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opettaja</a:t>
            </a:r>
            <a:r>
              <a:rPr lang="en-US" sz="2000">
                <a:latin typeface="Fira Sans"/>
              </a:rPr>
              <a:t>.</a:t>
            </a:r>
          </a:p>
          <a:p>
            <a:r>
              <a:rPr lang="en-US" sz="2000" err="1">
                <a:latin typeface="Fira Sans"/>
              </a:rPr>
              <a:t>Lähipäivän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poissaolosta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ilmoitetaan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myös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korkeakoululle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Moodlen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kautta</a:t>
            </a:r>
            <a:r>
              <a:rPr lang="en-US" sz="2000">
                <a:latin typeface="Fira Sans"/>
              </a:rPr>
              <a:t>.</a:t>
            </a:r>
          </a:p>
        </p:txBody>
      </p:sp>
      <p:pic>
        <p:nvPicPr>
          <p:cNvPr id="4" name="Kuva 3" descr="Online-luokassa osallistuva nainen">
            <a:extLst>
              <a:ext uri="{FF2B5EF4-FFF2-40B4-BE49-F238E27FC236}">
                <a16:creationId xmlns:a16="http://schemas.microsoft.com/office/drawing/2014/main" id="{2F0BAB55-DFAC-8DD8-57AD-FD219D39D8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644" r="7519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1021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07CED4-1BAD-8631-D8BD-6C0F61872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49461"/>
            <a:ext cx="10611590" cy="853126"/>
          </a:xfrm>
        </p:spPr>
        <p:txBody>
          <a:bodyPr/>
          <a:lstStyle/>
          <a:p>
            <a:r>
              <a:rPr lang="fi-FI"/>
              <a:t>UEF-kurssien viikkoaikataulu (alustava)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27994214-E697-CEDC-6966-F6B6E5A27C4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4524" y="735292"/>
          <a:ext cx="11390718" cy="6388256"/>
        </p:xfrm>
        <a:graphic>
          <a:graphicData uri="http://schemas.openxmlformats.org/drawingml/2006/table">
            <a:tbl>
              <a:tblPr/>
              <a:tblGrid>
                <a:gridCol w="2654299">
                  <a:extLst>
                    <a:ext uri="{9D8B030D-6E8A-4147-A177-3AD203B41FA5}">
                      <a16:colId xmlns:a16="http://schemas.microsoft.com/office/drawing/2014/main" val="539475295"/>
                    </a:ext>
                  </a:extLst>
                </a:gridCol>
                <a:gridCol w="1814004">
                  <a:extLst>
                    <a:ext uri="{9D8B030D-6E8A-4147-A177-3AD203B41FA5}">
                      <a16:colId xmlns:a16="http://schemas.microsoft.com/office/drawing/2014/main" val="2812921258"/>
                    </a:ext>
                  </a:extLst>
                </a:gridCol>
                <a:gridCol w="3648173">
                  <a:extLst>
                    <a:ext uri="{9D8B030D-6E8A-4147-A177-3AD203B41FA5}">
                      <a16:colId xmlns:a16="http://schemas.microsoft.com/office/drawing/2014/main" val="3091293069"/>
                    </a:ext>
                  </a:extLst>
                </a:gridCol>
                <a:gridCol w="1545995">
                  <a:extLst>
                    <a:ext uri="{9D8B030D-6E8A-4147-A177-3AD203B41FA5}">
                      <a16:colId xmlns:a16="http://schemas.microsoft.com/office/drawing/2014/main" val="3179169887"/>
                    </a:ext>
                  </a:extLst>
                </a:gridCol>
                <a:gridCol w="1728247">
                  <a:extLst>
                    <a:ext uri="{9D8B030D-6E8A-4147-A177-3AD203B41FA5}">
                      <a16:colId xmlns:a16="http://schemas.microsoft.com/office/drawing/2014/main" val="3490334594"/>
                    </a:ext>
                  </a:extLst>
                </a:gridCol>
              </a:tblGrid>
              <a:tr h="415477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effectLst/>
                          <a:latin typeface="Calibri"/>
                        </a:rPr>
                        <a:t>Maanantai</a:t>
                      </a:r>
                      <a:r>
                        <a:rPr lang="fi-FI" sz="1600" b="0" i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333" marR="71333" marT="35667" marB="35667">
                    <a:lnL w="7620" cap="flat" cmpd="sng" algn="ctr">
                      <a:solidFill>
                        <a:srgbClr val="78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1896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effectLst/>
                          <a:latin typeface="Calibri"/>
                        </a:rPr>
                        <a:t>Tiistai</a:t>
                      </a:r>
                      <a:r>
                        <a:rPr lang="fi-FI" sz="1600" b="0" i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333" marR="71333" marT="35667" marB="3566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8E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effectLst/>
                          <a:latin typeface="Calibri"/>
                        </a:rPr>
                        <a:t>Keskiviikko</a:t>
                      </a:r>
                      <a:r>
                        <a:rPr lang="fi-FI" sz="1600" b="0" i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333" marR="71333" marT="35667" marB="3566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8F1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effectLst/>
                          <a:latin typeface="Calibri"/>
                        </a:rPr>
                        <a:t>Torstai</a:t>
                      </a:r>
                      <a:r>
                        <a:rPr lang="fi-FI" sz="1600" b="0" i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333" marR="71333" marT="35667" marB="3566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F2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effectLst/>
                          <a:latin typeface="Calibri"/>
                        </a:rPr>
                        <a:t>Perjantai</a:t>
                      </a:r>
                      <a:r>
                        <a:rPr lang="fi-FI" sz="1600" b="0" i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333" marR="71333" marT="35667" marB="3566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DC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F2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356214"/>
                  </a:ext>
                </a:extLst>
              </a:tr>
              <a:tr h="341224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 err="1">
                          <a:effectLst/>
                          <a:latin typeface="Calibri"/>
                        </a:rPr>
                        <a:t>Klassikka</a:t>
                      </a:r>
                      <a:r>
                        <a:rPr lang="fi-FI" sz="1600" b="0" i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333" marR="71333" marT="35667" marB="35667">
                    <a:lnL w="7620" cap="flat" cmpd="sng" algn="ctr">
                      <a:solidFill>
                        <a:srgbClr val="88DC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C9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effectLst/>
                          <a:latin typeface="Calibri"/>
                        </a:rPr>
                        <a:t> </a:t>
                      </a:r>
                      <a:r>
                        <a:rPr lang="fi-FI" sz="1600" b="1" i="0" err="1">
                          <a:effectLst/>
                          <a:latin typeface="Calibri"/>
                        </a:rPr>
                        <a:t>Etä</a:t>
                      </a:r>
                      <a:endParaRPr lang="fi-FI" sz="1600" b="1" i="0">
                        <a:effectLst/>
                        <a:latin typeface="Calibri"/>
                      </a:endParaRPr>
                    </a:p>
                  </a:txBody>
                  <a:tcPr marL="71333" marR="71333" marT="35667" marB="3566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C9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effectLst/>
                          <a:latin typeface="Calibri"/>
                        </a:rPr>
                        <a:t>Itä-Suomen yliopisto, Savilahti</a:t>
                      </a:r>
                      <a:r>
                        <a:rPr lang="fi-FI" sz="1600" b="0" i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333" marR="71333" marT="35667" marB="3566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C9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 err="1">
                          <a:effectLst/>
                          <a:latin typeface="Calibri" panose="020F0502020204030204" pitchFamily="34" charset="0"/>
                        </a:rPr>
                        <a:t>Etä</a:t>
                      </a:r>
                      <a:endParaRPr lang="fi-FI" sz="1600" b="1" i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33" marR="71333" marT="35667" marB="3566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C9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 err="1">
                          <a:effectLst/>
                          <a:latin typeface="Calibri" panose="020F0502020204030204" pitchFamily="34" charset="0"/>
                        </a:rPr>
                        <a:t>Etä</a:t>
                      </a:r>
                      <a:endParaRPr lang="fi-FI" sz="1600" b="1" i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33" marR="71333" marT="35667" marB="3566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C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55831"/>
                  </a:ext>
                </a:extLst>
              </a:tr>
              <a:tr h="3050487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effectLst/>
                          <a:latin typeface="Calibri"/>
                        </a:rPr>
                        <a:t>Klo 9.00</a:t>
                      </a:r>
                      <a:r>
                        <a:rPr lang="fi-FI" sz="1600" b="0" i="0"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fi-FI" sz="1600" b="1" i="0">
                          <a:effectLst/>
                          <a:latin typeface="Calibri"/>
                        </a:rPr>
                        <a:t>Aloitusinfo</a:t>
                      </a:r>
                      <a:r>
                        <a:rPr lang="fi-FI" sz="1600" b="0" i="0"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fi-FI" sz="1600" b="0" i="1" err="1">
                          <a:solidFill>
                            <a:srgbClr val="215E99"/>
                          </a:solidFill>
                          <a:effectLst/>
                          <a:latin typeface="Calibri"/>
                        </a:rPr>
                        <a:t>Klassikan</a:t>
                      </a:r>
                      <a:r>
                        <a:rPr lang="fi-FI" sz="1600" b="0" i="1">
                          <a:solidFill>
                            <a:srgbClr val="215E99"/>
                          </a:solidFill>
                          <a:effectLst/>
                          <a:latin typeface="Calibri"/>
                        </a:rPr>
                        <a:t> liikuntasali</a:t>
                      </a:r>
                      <a:r>
                        <a:rPr lang="fi-FI" sz="1600" b="0" i="0">
                          <a:solidFill>
                            <a:srgbClr val="215E99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fi-FI" sz="1600" b="0" i="0">
                        <a:effectLst/>
                        <a:latin typeface="Calibri"/>
                      </a:endParaRPr>
                    </a:p>
                    <a:p>
                      <a:pPr algn="l" rtl="0" fontAlgn="base"/>
                      <a:endParaRPr lang="fi-FI" sz="1600" b="0" i="0">
                        <a:effectLst/>
                        <a:latin typeface="Calibri"/>
                      </a:endParaRPr>
                    </a:p>
                    <a:p>
                      <a:pPr algn="l" rtl="0" fontAlgn="base"/>
                      <a:r>
                        <a:rPr lang="fi-FI" sz="1600" b="1" i="0">
                          <a:effectLst/>
                          <a:latin typeface="Calibri"/>
                        </a:rPr>
                        <a:t>Klo 9:30</a:t>
                      </a:r>
                      <a:r>
                        <a:rPr lang="fi-FI" sz="1600" b="0" i="0">
                          <a:effectLst/>
                          <a:latin typeface="Calibri"/>
                        </a:rPr>
                        <a:t>  </a:t>
                      </a:r>
                    </a:p>
                    <a:p>
                      <a:pPr algn="l" rtl="0" fontAlgn="base"/>
                      <a:r>
                        <a:rPr lang="fi-FI" sz="1600" b="1" i="0">
                          <a:effectLst/>
                          <a:latin typeface="Calibri"/>
                        </a:rPr>
                        <a:t>Opintojen aloitus </a:t>
                      </a:r>
                      <a:r>
                        <a:rPr lang="fi-FI" sz="1600" b="0" i="0"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fi-FI" sz="1600" b="0" i="1">
                          <a:solidFill>
                            <a:srgbClr val="215E99"/>
                          </a:solidFill>
                          <a:effectLst/>
                          <a:latin typeface="Calibri"/>
                        </a:rPr>
                        <a:t>Alakohtaiset luokat</a:t>
                      </a:r>
                      <a:r>
                        <a:rPr lang="fi-FI" sz="1600" b="0" i="0">
                          <a:solidFill>
                            <a:srgbClr val="215E99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fi-FI" sz="1600" b="0" i="0">
                        <a:effectLst/>
                        <a:latin typeface="Calibri"/>
                      </a:endParaRPr>
                    </a:p>
                    <a:p>
                      <a:pPr algn="l" rtl="0" fontAlgn="base"/>
                      <a:endParaRPr lang="fi-FI" sz="1600" b="0" i="0">
                        <a:solidFill>
                          <a:srgbClr val="215E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base"/>
                      <a:r>
                        <a:rPr lang="fi-FI" sz="1600" b="0" i="0">
                          <a:solidFill>
                            <a:srgbClr val="215E99"/>
                          </a:solidFill>
                          <a:effectLst/>
                          <a:latin typeface="Aptos"/>
                        </a:rPr>
                        <a:t>Klo 10.00-10.45 oikeustieteen perusteet etäaloitus</a:t>
                      </a:r>
                      <a:endParaRPr lang="fi-FI" sz="1600" b="0" i="0">
                        <a:effectLst/>
                        <a:latin typeface="Aptos"/>
                      </a:endParaRPr>
                    </a:p>
                  </a:txBody>
                  <a:tcPr marL="71333" marR="71333" marT="35667" marB="35667">
                    <a:lnL w="7620" cap="flat" cmpd="sng" algn="ctr">
                      <a:solidFill>
                        <a:srgbClr val="08E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effectLst/>
                          <a:latin typeface="Calibri"/>
                        </a:rPr>
                        <a:t>Itsenäistä opiskelua </a:t>
                      </a:r>
                      <a:endParaRPr lang="fi-FI" sz="1600" b="0" i="0">
                        <a:effectLst/>
                      </a:endParaRPr>
                    </a:p>
                    <a:p>
                      <a:pPr algn="l" rtl="0" fontAlgn="base"/>
                      <a:endParaRPr lang="fi-FI" sz="1600" b="0" i="0">
                        <a:effectLst/>
                      </a:endParaRPr>
                    </a:p>
                    <a:p>
                      <a:pPr algn="l" rtl="0" fontAlgn="base"/>
                      <a:endParaRPr lang="fi-FI" sz="1600" b="0" i="0">
                        <a:effectLst/>
                      </a:endParaRPr>
                    </a:p>
                  </a:txBody>
                  <a:tcPr marL="71333" marR="71333" marT="35667" marB="3566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effectLst/>
                          <a:latin typeface="Calibri"/>
                        </a:rPr>
                        <a:t>Klo 9.30 </a:t>
                      </a:r>
                      <a:r>
                        <a:rPr lang="fi-FI" sz="1600" b="0" i="0">
                          <a:effectLst/>
                          <a:latin typeface="Calibri"/>
                        </a:rPr>
                        <a:t> </a:t>
                      </a:r>
                      <a:endParaRPr lang="fi-FI" sz="1600" b="0" i="0">
                        <a:effectLst/>
                      </a:endParaRPr>
                    </a:p>
                    <a:p>
                      <a:pPr algn="l" rtl="0" fontAlgn="base"/>
                      <a:r>
                        <a:rPr lang="fi-FI" sz="1600" b="1" i="0">
                          <a:effectLst/>
                          <a:latin typeface="Calibri"/>
                        </a:rPr>
                        <a:t>Millaista on opiskella yliopistossa?</a:t>
                      </a:r>
                      <a:r>
                        <a:rPr lang="fi-FI" sz="1600" b="0" i="0">
                          <a:effectLst/>
                          <a:latin typeface="Calibri"/>
                        </a:rPr>
                        <a:t>  </a:t>
                      </a:r>
                      <a:endParaRPr lang="fi-FI" sz="1600" b="0" i="0">
                        <a:effectLst/>
                      </a:endParaRPr>
                    </a:p>
                    <a:p>
                      <a:pPr algn="l" rtl="0" fontAlgn="base"/>
                      <a:r>
                        <a:rPr lang="fi-FI" sz="1600" b="0" i="0">
                          <a:effectLst/>
                          <a:latin typeface="Calibri"/>
                        </a:rPr>
                        <a:t>Luento: Yliopistonlehtori Tuomas Pernu </a:t>
                      </a:r>
                      <a:endParaRPr lang="fi-FI" sz="1600" b="0" i="0">
                        <a:effectLst/>
                      </a:endParaRPr>
                    </a:p>
                    <a:p>
                      <a:pPr algn="l" rtl="0" fontAlgn="base"/>
                      <a:r>
                        <a:rPr lang="fi-FI" sz="1600" b="0" i="1">
                          <a:solidFill>
                            <a:srgbClr val="215E99"/>
                          </a:solidFill>
                          <a:effectLst/>
                          <a:latin typeface="Calibri"/>
                        </a:rPr>
                        <a:t>Snellmania (SN100)</a:t>
                      </a:r>
                      <a:r>
                        <a:rPr lang="fi-FI" sz="1600" b="0" i="0">
                          <a:solidFill>
                            <a:srgbClr val="215E99"/>
                          </a:solidFill>
                          <a:effectLst/>
                          <a:latin typeface="Calibri"/>
                        </a:rPr>
                        <a:t>  </a:t>
                      </a:r>
                      <a:endParaRPr lang="fi-FI" sz="1600" b="0" i="0">
                        <a:solidFill>
                          <a:srgbClr val="215E99"/>
                        </a:solidFill>
                        <a:effectLst/>
                      </a:endParaRPr>
                    </a:p>
                    <a:p>
                      <a:pPr algn="l" rtl="0" fontAlgn="base"/>
                      <a:endParaRPr lang="fi-FI" sz="1600" b="0" i="0">
                        <a:effectLst/>
                      </a:endParaRPr>
                    </a:p>
                    <a:p>
                      <a:pPr algn="l" rtl="0" fontAlgn="base"/>
                      <a:r>
                        <a:rPr lang="fi-FI" sz="1600" b="1" i="0">
                          <a:effectLst/>
                          <a:latin typeface="Calibri"/>
                        </a:rPr>
                        <a:t>Klo 10.30-11.15 </a:t>
                      </a:r>
                      <a:r>
                        <a:rPr lang="fi-FI" sz="1600" b="0" i="0">
                          <a:effectLst/>
                          <a:latin typeface="Calibri"/>
                        </a:rPr>
                        <a:t> </a:t>
                      </a:r>
                      <a:endParaRPr lang="fi-FI" sz="1600" b="0" i="0">
                        <a:effectLst/>
                      </a:endParaRPr>
                    </a:p>
                    <a:p>
                      <a:pPr algn="l" rtl="0" fontAlgn="base"/>
                      <a:r>
                        <a:rPr lang="fi-FI" sz="1600" b="1" i="0">
                          <a:effectLst/>
                          <a:latin typeface="Calibri"/>
                        </a:rPr>
                        <a:t>Näin haet yliopistoon ja avoimen yliopiston esittely</a:t>
                      </a:r>
                      <a:r>
                        <a:rPr lang="fi-FI" sz="1600" b="0" i="0">
                          <a:effectLst/>
                          <a:latin typeface="Calibri"/>
                        </a:rPr>
                        <a:t> </a:t>
                      </a:r>
                      <a:endParaRPr lang="fi-FI" sz="1600" b="0" i="0">
                        <a:effectLst/>
                      </a:endParaRPr>
                    </a:p>
                    <a:p>
                      <a:pPr algn="l" rtl="0" fontAlgn="base"/>
                      <a:r>
                        <a:rPr lang="fi-FI" sz="1600" b="0" i="1">
                          <a:solidFill>
                            <a:srgbClr val="0E2740"/>
                          </a:solidFill>
                          <a:effectLst/>
                          <a:latin typeface="Calibri"/>
                        </a:rPr>
                        <a:t>Snellmania SN100</a:t>
                      </a:r>
                      <a:r>
                        <a:rPr lang="fi-FI" sz="1600" b="0" i="0">
                          <a:solidFill>
                            <a:srgbClr val="0E274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fi-FI" sz="1600" b="0" i="0">
                        <a:solidFill>
                          <a:srgbClr val="0E2740"/>
                        </a:solidFill>
                        <a:effectLst/>
                      </a:endParaRPr>
                    </a:p>
                  </a:txBody>
                  <a:tcPr marL="71333" marR="71333" marT="35667" marB="3566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effectLst/>
                          <a:latin typeface="Calibri"/>
                        </a:rPr>
                        <a:t>Itsenäistä opiskelua </a:t>
                      </a:r>
                    </a:p>
                  </a:txBody>
                  <a:tcPr marL="71333" marR="71333" marT="35667" marB="3566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effectLst/>
                          <a:latin typeface="Aptos"/>
                        </a:rPr>
                        <a:t>Itsenäistä opiskelua </a:t>
                      </a:r>
                    </a:p>
                    <a:p>
                      <a:pPr algn="l" rtl="0" fontAlgn="base"/>
                      <a:endParaRPr lang="fi-FI" sz="1600" b="0" i="0">
                        <a:effectLst/>
                        <a:latin typeface="Aptos"/>
                      </a:endParaRPr>
                    </a:p>
                    <a:p>
                      <a:pPr algn="l" rtl="0" fontAlgn="base"/>
                      <a:endParaRPr lang="fi-FI" sz="1600" b="0" i="0">
                        <a:effectLst/>
                        <a:latin typeface="Calibri"/>
                      </a:endParaRPr>
                    </a:p>
                  </a:txBody>
                  <a:tcPr marL="71333" marR="71333" marT="35667" marB="3566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8E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026669"/>
                  </a:ext>
                </a:extLst>
              </a:tr>
              <a:tr h="778407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effectLst/>
                          <a:latin typeface="Calibri"/>
                        </a:rPr>
                        <a:t>11-12.30 Lounas porrastetusti</a:t>
                      </a:r>
                      <a:endParaRPr lang="fi-FI" sz="1600" b="0" i="0">
                        <a:effectLst/>
                        <a:latin typeface="Calibri"/>
                      </a:endParaRPr>
                    </a:p>
                    <a:p>
                      <a:pPr algn="l" rtl="0" fontAlgn="base"/>
                      <a:r>
                        <a:rPr lang="fi-FI" sz="1600" b="0" i="1" err="1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Klassikka</a:t>
                      </a:r>
                      <a:r>
                        <a:rPr lang="fi-FI" sz="1600" b="0" i="1">
                          <a:effectLst/>
                          <a:latin typeface="Calibri"/>
                        </a:rPr>
                        <a:t> </a:t>
                      </a:r>
                      <a:r>
                        <a:rPr lang="fi-FI" sz="1600" b="0" i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333" marR="71333" marT="35667" marB="35667">
                    <a:lnL w="7620" cap="flat" cmpd="sng" algn="ctr">
                      <a:solidFill>
                        <a:srgbClr val="30F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Lounas tarjolla sen varanneille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fi-FI" sz="1600" b="0" i="0">
                        <a:effectLst/>
                        <a:latin typeface="Calibri"/>
                      </a:endParaRPr>
                    </a:p>
                  </a:txBody>
                  <a:tcPr marL="71333" marR="71333" marT="35667" marB="3566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effectLst/>
                          <a:latin typeface="Calibri"/>
                        </a:rPr>
                        <a:t>Siirtyminen </a:t>
                      </a:r>
                      <a:r>
                        <a:rPr lang="fi-FI" sz="1600" b="1" i="0" err="1">
                          <a:effectLst/>
                          <a:latin typeface="Calibri"/>
                        </a:rPr>
                        <a:t>Klassikalle</a:t>
                      </a:r>
                      <a:r>
                        <a:rPr lang="fi-FI" sz="1600" b="1" i="0">
                          <a:effectLst/>
                          <a:latin typeface="Calibri"/>
                        </a:rPr>
                        <a:t> ja lounas</a:t>
                      </a:r>
                    </a:p>
                    <a:p>
                      <a:pPr lvl="0" algn="l">
                        <a:buNone/>
                      </a:pPr>
                      <a:r>
                        <a:rPr lang="fi-FI" sz="1600" b="1" i="0">
                          <a:effectLst/>
                          <a:latin typeface="Calibri"/>
                        </a:rPr>
                        <a:t>11.15-12.30</a:t>
                      </a:r>
                      <a:endParaRPr lang="fi-FI" sz="1600" b="0" i="0">
                        <a:effectLst/>
                        <a:latin typeface="Calibri"/>
                      </a:endParaRPr>
                    </a:p>
                    <a:p>
                      <a:pPr algn="l" rtl="0" fontAlgn="base"/>
                      <a:r>
                        <a:rPr lang="fi-FI" sz="1600" b="0" i="1" err="1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Klassikka</a:t>
                      </a:r>
                      <a:r>
                        <a:rPr lang="fi-FI" sz="1600" b="0" i="0">
                          <a:solidFill>
                            <a:srgbClr val="0E274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fi-FI" sz="1600" b="0" i="0">
                        <a:effectLst/>
                        <a:latin typeface="Calibri"/>
                      </a:endParaRPr>
                    </a:p>
                  </a:txBody>
                  <a:tcPr marL="71333" marR="71333" marT="35667" marB="3566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Lounas tarjolla sen varanneille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fi-FI" sz="1600" b="0" i="0">
                        <a:effectLst/>
                        <a:latin typeface="Calibri"/>
                      </a:endParaRPr>
                    </a:p>
                  </a:txBody>
                  <a:tcPr marL="71333" marR="71333" marT="35667" marB="3566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Lounas tarjolla sen varanneille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fi-FI" sz="1600" b="0" i="0">
                        <a:effectLst/>
                        <a:latin typeface="Calibri"/>
                      </a:endParaRPr>
                    </a:p>
                  </a:txBody>
                  <a:tcPr marL="71333" marR="71333" marT="35667" marB="3566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1896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076360"/>
                  </a:ext>
                </a:extLst>
              </a:tr>
              <a:tr h="1487653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effectLst/>
                          <a:latin typeface="Calibri"/>
                        </a:rPr>
                        <a:t>Klo 12.00- 15.00</a:t>
                      </a:r>
                      <a:r>
                        <a:rPr lang="fi-FI" sz="1600" b="0" i="0"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fi-FI" sz="1600" b="0" i="0">
                          <a:effectLst/>
                          <a:latin typeface="Calibri"/>
                        </a:rPr>
                        <a:t>Työskentelyä</a:t>
                      </a:r>
                    </a:p>
                    <a:p>
                      <a:pPr algn="l" rtl="0" fontAlgn="base"/>
                      <a:r>
                        <a:rPr lang="fi-FI" sz="1600" b="0" i="1">
                          <a:solidFill>
                            <a:srgbClr val="215E99"/>
                          </a:solidFill>
                          <a:effectLst/>
                          <a:latin typeface="Calibri"/>
                        </a:rPr>
                        <a:t>Alakohtaiset </a:t>
                      </a:r>
                    </a:p>
                    <a:p>
                      <a:pPr algn="l" rtl="0" fontAlgn="base"/>
                      <a:r>
                        <a:rPr lang="fi-FI" sz="1600" b="0" i="1">
                          <a:solidFill>
                            <a:srgbClr val="215E99"/>
                          </a:solidFill>
                          <a:effectLst/>
                          <a:latin typeface="Calibri"/>
                        </a:rPr>
                        <a:t>luokat, </a:t>
                      </a:r>
                    </a:p>
                    <a:p>
                      <a:pPr algn="l" rtl="0" fontAlgn="base"/>
                      <a:r>
                        <a:rPr lang="fi-FI" sz="1600" b="0" i="1" err="1">
                          <a:solidFill>
                            <a:srgbClr val="215E99"/>
                          </a:solidFill>
                          <a:effectLst/>
                          <a:latin typeface="Calibri"/>
                        </a:rPr>
                        <a:t>Klassikka</a:t>
                      </a:r>
                      <a:r>
                        <a:rPr lang="fi-FI" sz="1600" b="0" i="0">
                          <a:solidFill>
                            <a:srgbClr val="215E99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fi-FI" sz="1600" b="0" i="0">
                        <a:effectLst/>
                        <a:latin typeface="Calibri"/>
                      </a:endParaRPr>
                    </a:p>
                    <a:p>
                      <a:pPr algn="l" rtl="0" fontAlgn="base"/>
                      <a:endParaRPr lang="fi-FI" sz="1600" b="0" i="0">
                        <a:effectLst/>
                      </a:endParaRPr>
                    </a:p>
                    <a:p>
                      <a:pPr algn="l" rtl="0" fontAlgn="base"/>
                      <a:endParaRPr lang="fi-FI" sz="1600" b="0" i="0">
                        <a:effectLst/>
                      </a:endParaRPr>
                    </a:p>
                  </a:txBody>
                  <a:tcPr marL="71333" marR="71333" marT="35667" marB="35667">
                    <a:lnL w="7620" cap="flat" cmpd="sng" algn="ctr">
                      <a:solidFill>
                        <a:srgbClr val="68DE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0DE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i="0">
                          <a:effectLst/>
                          <a:latin typeface="Calibri"/>
                        </a:rPr>
                        <a:t>Itsenäistä opiskelua </a:t>
                      </a:r>
                    </a:p>
                    <a:p>
                      <a:pPr algn="l" rtl="0" fontAlgn="base"/>
                      <a:endParaRPr lang="fi-FI" sz="1600" b="0" i="0">
                        <a:solidFill>
                          <a:srgbClr val="3A7C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base"/>
                      <a:endParaRPr lang="fi-FI" sz="1600" b="0" i="0">
                        <a:effectLst/>
                        <a:latin typeface="Calibri"/>
                      </a:endParaRPr>
                    </a:p>
                  </a:txBody>
                  <a:tcPr marL="71333" marR="71333" marT="35667" marB="3566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845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effectLst/>
                          <a:latin typeface="Calibri"/>
                        </a:rPr>
                        <a:t>Klo 12.00 - 15.00</a:t>
                      </a:r>
                      <a:r>
                        <a:rPr lang="fi-FI" sz="1600" b="0" i="0"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fi-FI" sz="1600" b="0" i="0">
                          <a:effectLst/>
                          <a:latin typeface="Calibri"/>
                        </a:rPr>
                        <a:t>Työskentelyä </a:t>
                      </a:r>
                    </a:p>
                    <a:p>
                      <a:pPr algn="l" rtl="0" fontAlgn="base"/>
                      <a:r>
                        <a:rPr lang="fi-FI" sz="1600" b="0" i="1">
                          <a:solidFill>
                            <a:srgbClr val="215E99"/>
                          </a:solidFill>
                          <a:effectLst/>
                          <a:latin typeface="Calibri"/>
                        </a:rPr>
                        <a:t>Ainekohtaiset luokat, </a:t>
                      </a:r>
                      <a:r>
                        <a:rPr lang="fi-FI" sz="1600" b="0" i="1" err="1">
                          <a:solidFill>
                            <a:srgbClr val="215E99"/>
                          </a:solidFill>
                          <a:effectLst/>
                          <a:latin typeface="Calibri"/>
                        </a:rPr>
                        <a:t>Klassikka</a:t>
                      </a:r>
                      <a:r>
                        <a:rPr lang="fi-FI" sz="1600" b="0" i="0">
                          <a:solidFill>
                            <a:srgbClr val="0E2740"/>
                          </a:solidFill>
                          <a:effectLst/>
                          <a:latin typeface="Calibri"/>
                        </a:rPr>
                        <a:t>  </a:t>
                      </a:r>
                      <a:endParaRPr lang="fi-FI" sz="1600" b="0" i="0">
                        <a:effectLst/>
                        <a:latin typeface="Calibri"/>
                      </a:endParaRPr>
                    </a:p>
                  </a:txBody>
                  <a:tcPr marL="71333" marR="71333" marT="35667" marB="3566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845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effectLst/>
                          <a:latin typeface="Calibri"/>
                        </a:rPr>
                        <a:t> Itsenäistä opiskelua</a:t>
                      </a:r>
                    </a:p>
                  </a:txBody>
                  <a:tcPr marL="71333" marR="71333" marT="35667" marB="3566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03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effectLst/>
                          <a:latin typeface="Calibri"/>
                        </a:rPr>
                        <a:t> Itsenäistä opiskelua</a:t>
                      </a:r>
                    </a:p>
                  </a:txBody>
                  <a:tcPr marL="71333" marR="71333" marT="35667" marB="3566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867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8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360177"/>
                  </a:ext>
                </a:extLst>
              </a:tr>
            </a:tbl>
          </a:graphicData>
        </a:graphic>
      </p:graphicFrame>
      <p:pic>
        <p:nvPicPr>
          <p:cNvPr id="1025" name="Picture 1" descr="Tekstiruutu">
            <a:extLst>
              <a:ext uri="{FF2B5EF4-FFF2-40B4-BE49-F238E27FC236}">
                <a16:creationId xmlns:a16="http://schemas.microsoft.com/office/drawing/2014/main" id="{4F993BBE-ED73-3631-B98A-C35B95E26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80" y="3723238"/>
            <a:ext cx="2153746" cy="8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ekstiruutu">
            <a:extLst>
              <a:ext uri="{FF2B5EF4-FFF2-40B4-BE49-F238E27FC236}">
                <a16:creationId xmlns:a16="http://schemas.microsoft.com/office/drawing/2014/main" id="{F3F39424-D9B8-DEE7-9245-6BB142894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129" y="2434763"/>
            <a:ext cx="1546282" cy="171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ekstiruutu">
            <a:extLst>
              <a:ext uri="{FF2B5EF4-FFF2-40B4-BE49-F238E27FC236}">
                <a16:creationId xmlns:a16="http://schemas.microsoft.com/office/drawing/2014/main" id="{708A4140-E773-96B9-0F52-0D9C8428A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084" y="5566665"/>
            <a:ext cx="1125838" cy="128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kstiruutu">
            <a:extLst>
              <a:ext uri="{FF2B5EF4-FFF2-40B4-BE49-F238E27FC236}">
                <a16:creationId xmlns:a16="http://schemas.microsoft.com/office/drawing/2014/main" id="{04399C48-AE1E-A811-136A-6D3C6E90B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927" y="5568319"/>
            <a:ext cx="1195334" cy="128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471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607EC4-62AE-E1E2-6E61-4A82DC3AE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0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/>
              <a:t>Savonia-AMK -kurssien viikkoaikataulu (alustava)</a:t>
            </a:r>
            <a:endParaRPr lang="fi-FI" sz="4000">
              <a:ea typeface="Calibri Light"/>
              <a:cs typeface="Calibri Light"/>
            </a:endParaRP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0E80A324-F073-A6A2-4AB8-98B9131734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861214"/>
              </p:ext>
            </p:extLst>
          </p:nvPr>
        </p:nvGraphicFramePr>
        <p:xfrm>
          <a:off x="838200" y="1060631"/>
          <a:ext cx="10888740" cy="5630940"/>
        </p:xfrm>
        <a:graphic>
          <a:graphicData uri="http://schemas.openxmlformats.org/drawingml/2006/table">
            <a:tbl>
              <a:tblPr/>
              <a:tblGrid>
                <a:gridCol w="1814790">
                  <a:extLst>
                    <a:ext uri="{9D8B030D-6E8A-4147-A177-3AD203B41FA5}">
                      <a16:colId xmlns:a16="http://schemas.microsoft.com/office/drawing/2014/main" val="352290446"/>
                    </a:ext>
                  </a:extLst>
                </a:gridCol>
                <a:gridCol w="1814790">
                  <a:extLst>
                    <a:ext uri="{9D8B030D-6E8A-4147-A177-3AD203B41FA5}">
                      <a16:colId xmlns:a16="http://schemas.microsoft.com/office/drawing/2014/main" val="465366125"/>
                    </a:ext>
                  </a:extLst>
                </a:gridCol>
                <a:gridCol w="1814790">
                  <a:extLst>
                    <a:ext uri="{9D8B030D-6E8A-4147-A177-3AD203B41FA5}">
                      <a16:colId xmlns:a16="http://schemas.microsoft.com/office/drawing/2014/main" val="3747820600"/>
                    </a:ext>
                  </a:extLst>
                </a:gridCol>
                <a:gridCol w="1814790">
                  <a:extLst>
                    <a:ext uri="{9D8B030D-6E8A-4147-A177-3AD203B41FA5}">
                      <a16:colId xmlns:a16="http://schemas.microsoft.com/office/drawing/2014/main" val="2822195319"/>
                    </a:ext>
                  </a:extLst>
                </a:gridCol>
                <a:gridCol w="1814790">
                  <a:extLst>
                    <a:ext uri="{9D8B030D-6E8A-4147-A177-3AD203B41FA5}">
                      <a16:colId xmlns:a16="http://schemas.microsoft.com/office/drawing/2014/main" val="724029309"/>
                    </a:ext>
                  </a:extLst>
                </a:gridCol>
                <a:gridCol w="1814790">
                  <a:extLst>
                    <a:ext uri="{9D8B030D-6E8A-4147-A177-3AD203B41FA5}">
                      <a16:colId xmlns:a16="http://schemas.microsoft.com/office/drawing/2014/main" val="2696288001"/>
                    </a:ext>
                  </a:extLst>
                </a:gridCol>
              </a:tblGrid>
              <a:tr h="440874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1" i="0">
                          <a:effectLst/>
                          <a:latin typeface="Aptos"/>
                        </a:rPr>
                        <a:t>Maanantai</a:t>
                      </a:r>
                      <a:r>
                        <a:rPr lang="fi-FI" sz="1800" b="0" i="0">
                          <a:effectLst/>
                          <a:latin typeface="Aptos"/>
                        </a:rPr>
                        <a:t> </a:t>
                      </a:r>
                      <a:endParaRPr lang="fi-FI" sz="3200" b="0" i="0">
                        <a:effectLst/>
                        <a:latin typeface="Aptos"/>
                      </a:endParaRPr>
                    </a:p>
                  </a:txBody>
                  <a:tcPr marL="74594" marR="74594" marT="37297" marB="3729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i-FI" sz="1800" b="0" i="0">
                        <a:effectLst/>
                        <a:latin typeface="Aptos"/>
                      </a:endParaRPr>
                    </a:p>
                  </a:txBody>
                  <a:tcPr marL="74594" marR="74594" marT="37297" marB="37297">
                    <a:lnL w="7620">
                      <a:solidFill>
                        <a:srgbClr val="000000"/>
                      </a:solidFill>
                    </a:lnL>
                    <a:lnR w="7620">
                      <a:solidFill>
                        <a:srgbClr val="000000"/>
                      </a:solidFill>
                    </a:lnR>
                    <a:lnT w="7620">
                      <a:solidFill>
                        <a:srgbClr val="000000"/>
                      </a:solidFill>
                    </a:lnT>
                    <a:lnB w="7620">
                      <a:solidFill>
                        <a:srgbClr val="000000"/>
                      </a:solidFill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1" i="0">
                          <a:effectLst/>
                          <a:latin typeface="Aptos"/>
                        </a:rPr>
                        <a:t>Tiistai</a:t>
                      </a:r>
                      <a:r>
                        <a:rPr lang="fi-FI" sz="1800" b="0" i="0">
                          <a:effectLst/>
                          <a:latin typeface="Aptos"/>
                        </a:rPr>
                        <a:t> </a:t>
                      </a:r>
                      <a:endParaRPr lang="fi-FI" sz="3200" b="0" i="0">
                        <a:effectLst/>
                        <a:latin typeface="Aptos"/>
                      </a:endParaRPr>
                    </a:p>
                  </a:txBody>
                  <a:tcPr marL="74594" marR="74594" marT="37297" marB="3729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1" i="0">
                          <a:effectLst/>
                          <a:latin typeface="Aptos"/>
                        </a:rPr>
                        <a:t>Keskiviikko</a:t>
                      </a:r>
                      <a:r>
                        <a:rPr lang="fi-FI" sz="1800" b="0" i="0">
                          <a:effectLst/>
                          <a:latin typeface="Aptos"/>
                        </a:rPr>
                        <a:t> </a:t>
                      </a:r>
                      <a:endParaRPr lang="fi-FI" sz="3200" b="0" i="0">
                        <a:effectLst/>
                        <a:latin typeface="Aptos"/>
                      </a:endParaRPr>
                    </a:p>
                  </a:txBody>
                  <a:tcPr marL="74594" marR="74594" marT="37297" marB="3729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1" i="0">
                          <a:effectLst/>
                          <a:latin typeface="Aptos"/>
                        </a:rPr>
                        <a:t>Torstai </a:t>
                      </a:r>
                      <a:r>
                        <a:rPr lang="fi-FI" sz="1800" b="0" i="0">
                          <a:effectLst/>
                          <a:latin typeface="Aptos"/>
                        </a:rPr>
                        <a:t> </a:t>
                      </a:r>
                      <a:endParaRPr lang="fi-FI" sz="3200" b="0" i="0">
                        <a:effectLst/>
                        <a:latin typeface="Aptos"/>
                      </a:endParaRPr>
                    </a:p>
                  </a:txBody>
                  <a:tcPr marL="74594" marR="74594" marT="37297" marB="3729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1" i="0">
                          <a:effectLst/>
                          <a:latin typeface="Aptos"/>
                        </a:rPr>
                        <a:t>Perjantai</a:t>
                      </a:r>
                      <a:r>
                        <a:rPr lang="fi-FI" sz="1800" b="0" i="0">
                          <a:effectLst/>
                          <a:latin typeface="Aptos"/>
                        </a:rPr>
                        <a:t> </a:t>
                      </a:r>
                      <a:endParaRPr lang="fi-FI" sz="3200" b="0" i="0">
                        <a:effectLst/>
                        <a:latin typeface="Aptos"/>
                      </a:endParaRPr>
                    </a:p>
                  </a:txBody>
                  <a:tcPr marL="74594" marR="74594" marT="37297" marB="3729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040873"/>
                  </a:ext>
                </a:extLst>
              </a:tr>
              <a:tr h="440874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1" i="0">
                          <a:effectLst/>
                          <a:latin typeface="Aptos"/>
                        </a:rPr>
                        <a:t>Savonia-amk</a:t>
                      </a:r>
                      <a:r>
                        <a:rPr lang="fi-FI" sz="1800" b="0" i="0">
                          <a:effectLst/>
                          <a:latin typeface="Aptos"/>
                        </a:rPr>
                        <a:t> </a:t>
                      </a:r>
                      <a:endParaRPr lang="fi-FI" sz="3200" b="0" i="0">
                        <a:effectLst/>
                        <a:latin typeface="Aptos"/>
                      </a:endParaRPr>
                    </a:p>
                  </a:txBody>
                  <a:tcPr marL="74594" marR="74594" marT="37297" marB="3729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EDC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i-FI" sz="1800" b="0" i="0">
                        <a:effectLst/>
                        <a:latin typeface="Aptos"/>
                      </a:endParaRPr>
                    </a:p>
                  </a:txBody>
                  <a:tcPr marL="74594" marR="74594" marT="37297" marB="37297">
                    <a:lnL w="7620">
                      <a:solidFill>
                        <a:srgbClr val="000000"/>
                      </a:solidFill>
                    </a:lnL>
                    <a:lnR w="7620">
                      <a:solidFill>
                        <a:srgbClr val="000000"/>
                      </a:solidFill>
                    </a:lnR>
                    <a:lnT w="7620">
                      <a:solidFill>
                        <a:srgbClr val="000000"/>
                      </a:solidFill>
                    </a:lnT>
                    <a:lnB w="7620">
                      <a:solidFill>
                        <a:srgbClr val="000000"/>
                      </a:solidFill>
                    </a:lnB>
                    <a:solidFill>
                      <a:srgbClr val="E59ED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1" i="0" err="1">
                          <a:effectLst/>
                          <a:latin typeface="Aptos"/>
                        </a:rPr>
                        <a:t>Etä</a:t>
                      </a:r>
                    </a:p>
                  </a:txBody>
                  <a:tcPr marL="74594" marR="74594" marT="37297" marB="3729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ED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1" i="0" err="1">
                          <a:effectLst/>
                          <a:latin typeface="Aptos"/>
                        </a:rPr>
                        <a:t>Etä</a:t>
                      </a:r>
                    </a:p>
                  </a:txBody>
                  <a:tcPr marL="74594" marR="74594" marT="37297" marB="3729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ED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1" i="0">
                          <a:effectLst/>
                          <a:latin typeface="Aptos"/>
                        </a:rPr>
                        <a:t>Savonia-amk</a:t>
                      </a:r>
                      <a:r>
                        <a:rPr lang="fi-FI" sz="1800" b="0" i="0">
                          <a:effectLst/>
                          <a:latin typeface="Aptos"/>
                        </a:rPr>
                        <a:t> </a:t>
                      </a:r>
                      <a:endParaRPr lang="fi-FI" sz="3200" b="0" i="0">
                        <a:effectLst/>
                        <a:latin typeface="Aptos"/>
                      </a:endParaRPr>
                    </a:p>
                  </a:txBody>
                  <a:tcPr marL="74594" marR="74594" marT="37297" marB="3729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ED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1" i="0" err="1">
                          <a:effectLst/>
                          <a:latin typeface="Aptos"/>
                        </a:rPr>
                        <a:t>Etä</a:t>
                      </a:r>
                    </a:p>
                  </a:txBody>
                  <a:tcPr marL="74594" marR="74594" marT="37297" marB="3729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E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476930"/>
                  </a:ext>
                </a:extLst>
              </a:tr>
              <a:tr h="2600468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400" b="0" i="0">
                          <a:effectLst/>
                          <a:latin typeface="Aptos"/>
                        </a:rPr>
                        <a:t>Klo 9.00 </a:t>
                      </a:r>
                      <a:endParaRPr lang="fi-FI" sz="3200" b="0" i="0">
                        <a:effectLst/>
                        <a:latin typeface="Aptos"/>
                      </a:endParaRPr>
                    </a:p>
                    <a:p>
                      <a:pPr algn="l" rtl="0" fontAlgn="base"/>
                      <a:r>
                        <a:rPr lang="fi-FI" sz="1800" b="1" i="0">
                          <a:effectLst/>
                          <a:latin typeface="Aptos"/>
                        </a:rPr>
                        <a:t>Aloitus</a:t>
                      </a:r>
                      <a:r>
                        <a:rPr lang="fi-FI" sz="1800" b="0" i="0">
                          <a:effectLst/>
                          <a:latin typeface="Aptos"/>
                        </a:rPr>
                        <a:t>  </a:t>
                      </a:r>
                      <a:endParaRPr lang="fi-FI" sz="3200" b="0" i="0">
                        <a:effectLst/>
                        <a:latin typeface="Aptos"/>
                      </a:endParaRPr>
                    </a:p>
                    <a:p>
                      <a:pPr algn="l" rtl="0" fontAlgn="base"/>
                      <a:r>
                        <a:rPr lang="fi-FI" sz="1400" b="1" i="1">
                          <a:effectLst/>
                          <a:latin typeface="Aptos"/>
                        </a:rPr>
                        <a:t>Savonia-amk</a:t>
                      </a:r>
                      <a:r>
                        <a:rPr lang="fi-FI" sz="1400" b="1" i="0">
                          <a:effectLst/>
                          <a:latin typeface="Aptos"/>
                        </a:rPr>
                        <a:t> </a:t>
                      </a:r>
                      <a:endParaRPr lang="fi-FI" sz="3200" b="1" i="0">
                        <a:effectLst/>
                        <a:latin typeface="Aptos"/>
                      </a:endParaRPr>
                    </a:p>
                    <a:p>
                      <a:pPr algn="l" rtl="0" fontAlgn="base"/>
                      <a:r>
                        <a:rPr lang="fi-FI" sz="1400" b="0" i="1">
                          <a:effectLst/>
                          <a:latin typeface="Aptos"/>
                        </a:rPr>
                        <a:t>Kampus-sydän</a:t>
                      </a:r>
                      <a:r>
                        <a:rPr lang="fi-FI" sz="1400" b="0" i="0">
                          <a:effectLst/>
                          <a:latin typeface="Aptos"/>
                        </a:rPr>
                        <a:t> </a:t>
                      </a:r>
                      <a:endParaRPr lang="fi-FI" sz="3200" b="0" i="0">
                        <a:effectLst/>
                        <a:latin typeface="Aptos"/>
                      </a:endParaRPr>
                    </a:p>
                    <a:p>
                      <a:pPr algn="l" rtl="0" fontAlgn="base"/>
                      <a:endParaRPr lang="fi-FI" sz="3200" b="0" i="0">
                        <a:effectLst/>
                        <a:latin typeface="Aptos"/>
                      </a:endParaRPr>
                    </a:p>
                    <a:p>
                      <a:pPr algn="l" rtl="0" fontAlgn="base"/>
                      <a:r>
                        <a:rPr lang="fi-FI" sz="1400" b="0" i="1">
                          <a:effectLst/>
                          <a:latin typeface="Aptos"/>
                        </a:rPr>
                        <a:t>Jakautuminen ryhmiin AMK-opettajien kanssa</a:t>
                      </a:r>
                      <a:r>
                        <a:rPr lang="fi-FI" sz="1400" b="0" i="0">
                          <a:effectLst/>
                          <a:latin typeface="Aptos"/>
                        </a:rPr>
                        <a:t> </a:t>
                      </a:r>
                      <a:endParaRPr lang="fi-FI" sz="3200" b="0" i="0">
                        <a:effectLst/>
                        <a:latin typeface="Aptos"/>
                      </a:endParaRPr>
                    </a:p>
                    <a:p>
                      <a:pPr algn="l" rtl="0" fontAlgn="base"/>
                      <a:r>
                        <a:rPr lang="fi-FI" sz="1400" b="0" i="1">
                          <a:effectLst/>
                          <a:latin typeface="Aptos"/>
                        </a:rPr>
                        <a:t>+ lukion opettaja ottaa läsnäolijat</a:t>
                      </a:r>
                      <a:r>
                        <a:rPr lang="fi-FI" sz="1400" b="0" i="0">
                          <a:effectLst/>
                          <a:latin typeface="Aptos"/>
                        </a:rPr>
                        <a:t> </a:t>
                      </a:r>
                      <a:endParaRPr lang="fi-FI" sz="3200" b="0" i="0">
                        <a:effectLst/>
                        <a:latin typeface="Aptos"/>
                      </a:endParaRPr>
                    </a:p>
                  </a:txBody>
                  <a:tcPr marL="74594" marR="74594" marT="37297" marB="3729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i-FI" sz="1400" b="0" i="0">
                        <a:effectLst/>
                        <a:latin typeface="Aptos"/>
                      </a:endParaRPr>
                    </a:p>
                  </a:txBody>
                  <a:tcPr marL="74594" marR="74594" marT="37297" marB="37297">
                    <a:lnL w="7620">
                      <a:solidFill>
                        <a:srgbClr val="000000"/>
                      </a:solidFill>
                    </a:lnL>
                    <a:lnR w="7620">
                      <a:solidFill>
                        <a:srgbClr val="000000"/>
                      </a:solidFill>
                    </a:lnR>
                    <a:lnT w="7620">
                      <a:solidFill>
                        <a:srgbClr val="000000"/>
                      </a:solidFill>
                    </a:lnT>
                    <a:lnB w="76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effectLst/>
                          <a:latin typeface="Aptos"/>
                        </a:rPr>
                        <a:t>Opiskelua opintojakson ohjelman mukaisesti </a:t>
                      </a:r>
                    </a:p>
                  </a:txBody>
                  <a:tcPr marL="74594" marR="74594" marT="37297" marB="3729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effectLst/>
                          <a:latin typeface="Aptos"/>
                        </a:rPr>
                        <a:t>Opiskelua opintojakson ohjelman mukaisesti </a:t>
                      </a:r>
                    </a:p>
                    <a:p>
                      <a:pPr algn="l" rtl="0" fontAlgn="base"/>
                      <a:endParaRPr lang="fi-FI" sz="3200" b="0" i="0">
                        <a:effectLst/>
                        <a:latin typeface="Aptos"/>
                      </a:endParaRPr>
                    </a:p>
                  </a:txBody>
                  <a:tcPr marL="74594" marR="74594" marT="37297" marB="3729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400" b="0" i="0">
                          <a:effectLst/>
                          <a:latin typeface="Aptos"/>
                        </a:rPr>
                        <a:t>Klo 9.00 </a:t>
                      </a:r>
                      <a:endParaRPr lang="fi-FI" sz="3200" b="0" i="0">
                        <a:effectLst/>
                        <a:latin typeface="Aptos"/>
                      </a:endParaRPr>
                    </a:p>
                    <a:p>
                      <a:pPr algn="l" rtl="0" fontAlgn="base"/>
                      <a:r>
                        <a:rPr lang="fi-FI" sz="1400" b="0" i="1">
                          <a:effectLst/>
                          <a:latin typeface="Aptos"/>
                        </a:rPr>
                        <a:t>Kokoontuminen </a:t>
                      </a:r>
                      <a:r>
                        <a:rPr lang="fi-FI" sz="1400" b="1" i="1">
                          <a:effectLst/>
                          <a:latin typeface="Aptos"/>
                        </a:rPr>
                        <a:t>Savonia-amk</a:t>
                      </a:r>
                      <a:r>
                        <a:rPr lang="fi-FI" sz="1400" b="1" i="0">
                          <a:effectLst/>
                          <a:latin typeface="Aptos"/>
                        </a:rPr>
                        <a:t> </a:t>
                      </a:r>
                      <a:endParaRPr lang="fi-FI" sz="3200" b="1" i="0">
                        <a:effectLst/>
                        <a:latin typeface="Aptos"/>
                      </a:endParaRPr>
                    </a:p>
                    <a:p>
                      <a:pPr algn="l" rtl="0" fontAlgn="base"/>
                      <a:r>
                        <a:rPr lang="fi-FI" sz="1400" b="0" i="1">
                          <a:effectLst/>
                          <a:latin typeface="Aptos"/>
                        </a:rPr>
                        <a:t>Kampus-sydän</a:t>
                      </a:r>
                      <a:r>
                        <a:rPr lang="fi-FI" sz="1400" b="0" i="0">
                          <a:effectLst/>
                          <a:latin typeface="Aptos"/>
                        </a:rPr>
                        <a:t> </a:t>
                      </a:r>
                      <a:endParaRPr lang="fi-FI" sz="3200" b="0" i="0">
                        <a:effectLst/>
                        <a:latin typeface="Aptos"/>
                      </a:endParaRPr>
                    </a:p>
                    <a:p>
                      <a:pPr algn="l" rtl="0" fontAlgn="base"/>
                      <a:endParaRPr lang="fi-FI" sz="3200" b="0" i="0">
                        <a:effectLst/>
                        <a:latin typeface="Aptos"/>
                      </a:endParaRPr>
                    </a:p>
                    <a:p>
                      <a:pPr algn="l" rtl="0" fontAlgn="base"/>
                      <a:r>
                        <a:rPr lang="fi-FI" sz="1400" b="0" i="1">
                          <a:effectLst/>
                          <a:latin typeface="Aptos"/>
                        </a:rPr>
                        <a:t>AMK-opettajien kanssa</a:t>
                      </a:r>
                      <a:r>
                        <a:rPr lang="fi-FI" sz="1400" b="0" i="0">
                          <a:effectLst/>
                          <a:latin typeface="Aptos"/>
                        </a:rPr>
                        <a:t> </a:t>
                      </a:r>
                      <a:endParaRPr lang="fi-FI" sz="3200" b="0" i="0">
                        <a:effectLst/>
                        <a:latin typeface="Aptos"/>
                      </a:endParaRPr>
                    </a:p>
                    <a:p>
                      <a:pPr algn="l" rtl="0" fontAlgn="base"/>
                      <a:r>
                        <a:rPr lang="fi-FI" sz="1400" b="0" i="1">
                          <a:effectLst/>
                          <a:latin typeface="Aptos"/>
                        </a:rPr>
                        <a:t>+ lukion opettaja ottaa läsnäolijat</a:t>
                      </a:r>
                      <a:r>
                        <a:rPr lang="fi-FI" sz="1400" b="0" i="0">
                          <a:effectLst/>
                          <a:latin typeface="Aptos"/>
                        </a:rPr>
                        <a:t> </a:t>
                      </a:r>
                      <a:endParaRPr lang="fi-FI" sz="3200" b="0" i="0">
                        <a:effectLst/>
                        <a:latin typeface="Aptos"/>
                      </a:endParaRPr>
                    </a:p>
                    <a:p>
                      <a:pPr algn="l" rtl="0" fontAlgn="base"/>
                      <a:endParaRPr lang="fi-FI" sz="3200" b="0" i="0">
                        <a:effectLst/>
                        <a:latin typeface="Aptos"/>
                      </a:endParaRPr>
                    </a:p>
                  </a:txBody>
                  <a:tcPr marL="74594" marR="74594" marT="37297" marB="3729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effectLst/>
                          <a:latin typeface="Aptos"/>
                        </a:rPr>
                        <a:t>Opiskelua opintojakson ohjelman mukaisesti </a:t>
                      </a:r>
                    </a:p>
                    <a:p>
                      <a:pPr algn="l" rtl="0" fontAlgn="base"/>
                      <a:endParaRPr lang="fi-FI" sz="3200" b="0" i="0">
                        <a:effectLst/>
                        <a:latin typeface="Aptos"/>
                      </a:endParaRPr>
                    </a:p>
                  </a:txBody>
                  <a:tcPr marL="74594" marR="74594" marT="37297" marB="3729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532081"/>
                  </a:ext>
                </a:extLst>
              </a:tr>
              <a:tr h="440874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1" i="0">
                          <a:effectLst/>
                          <a:latin typeface="Aptos"/>
                        </a:rPr>
                        <a:t>Lounas </a:t>
                      </a:r>
                      <a:r>
                        <a:rPr lang="fi-FI" sz="1800" b="0" i="0">
                          <a:effectLst/>
                          <a:latin typeface="Aptos"/>
                        </a:rPr>
                        <a:t> </a:t>
                      </a:r>
                      <a:endParaRPr lang="fi-FI" sz="3200" b="0" i="0">
                        <a:effectLst/>
                        <a:latin typeface="Aptos"/>
                      </a:endParaRPr>
                    </a:p>
                  </a:txBody>
                  <a:tcPr marL="74594" marR="74594" marT="37297" marB="3729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EDC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i-FI" sz="1800" b="0" i="0">
                        <a:effectLst/>
                        <a:latin typeface="Aptos"/>
                      </a:endParaRPr>
                    </a:p>
                  </a:txBody>
                  <a:tcPr marL="74594" marR="74594" marT="37297" marB="37297">
                    <a:lnL w="7620">
                      <a:solidFill>
                        <a:srgbClr val="000000"/>
                      </a:solidFill>
                    </a:lnL>
                    <a:lnR w="7620">
                      <a:solidFill>
                        <a:srgbClr val="000000"/>
                      </a:solidFill>
                    </a:lnR>
                    <a:lnT w="7620">
                      <a:solidFill>
                        <a:srgbClr val="000000"/>
                      </a:solidFill>
                    </a:lnT>
                    <a:lnB w="7620">
                      <a:solidFill>
                        <a:srgbClr val="000000"/>
                      </a:solidFill>
                    </a:lnB>
                    <a:solidFill>
                      <a:srgbClr val="E59ED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1" i="0">
                          <a:effectLst/>
                          <a:latin typeface="Aptos"/>
                        </a:rPr>
                        <a:t>Lounas</a:t>
                      </a:r>
                    </a:p>
                  </a:txBody>
                  <a:tcPr marL="74594" marR="74594" marT="37297" marB="3729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ED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1" i="0">
                          <a:effectLst/>
                          <a:latin typeface="Aptos"/>
                        </a:rPr>
                        <a:t>Lounas</a:t>
                      </a:r>
                      <a:endParaRPr lang="fi-FI" sz="1800" b="0" i="0">
                        <a:effectLst/>
                        <a:latin typeface="Aptos"/>
                      </a:endParaRPr>
                    </a:p>
                  </a:txBody>
                  <a:tcPr marL="74594" marR="74594" marT="37297" marB="3729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ED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1" i="0">
                          <a:effectLst/>
                          <a:latin typeface="Aptos"/>
                        </a:rPr>
                        <a:t>Lounas</a:t>
                      </a:r>
                      <a:r>
                        <a:rPr lang="fi-FI" sz="1800" b="0" i="0">
                          <a:effectLst/>
                          <a:latin typeface="Aptos"/>
                        </a:rPr>
                        <a:t> </a:t>
                      </a:r>
                      <a:endParaRPr lang="fi-FI" sz="3200" b="0" i="0">
                        <a:effectLst/>
                        <a:latin typeface="Aptos"/>
                      </a:endParaRPr>
                    </a:p>
                    <a:p>
                      <a:pPr algn="l" rtl="0" fontAlgn="base"/>
                      <a:endParaRPr lang="fi-FI" sz="3200" b="0" i="0">
                        <a:effectLst/>
                        <a:latin typeface="Aptos"/>
                      </a:endParaRPr>
                    </a:p>
                  </a:txBody>
                  <a:tcPr marL="74594" marR="74594" marT="37297" marB="3729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ED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1" i="0">
                          <a:effectLst/>
                          <a:latin typeface="Aptos"/>
                        </a:rPr>
                        <a:t>Lounas</a:t>
                      </a:r>
                      <a:endParaRPr lang="fi-FI" sz="1800" b="0" i="0">
                        <a:effectLst/>
                        <a:latin typeface="Aptos"/>
                      </a:endParaRPr>
                    </a:p>
                  </a:txBody>
                  <a:tcPr marL="74594" marR="74594" marT="37297" marB="3729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E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28586"/>
                  </a:ext>
                </a:extLst>
              </a:tr>
              <a:tr h="1155764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400" b="0" i="0">
                          <a:effectLst/>
                          <a:latin typeface="Aptos"/>
                        </a:rPr>
                        <a:t>Työskentelyn aloitus Savonian ohjeiden mukaan </a:t>
                      </a:r>
                      <a:endParaRPr lang="fi-FI" sz="3200" b="0" i="0">
                        <a:effectLst/>
                        <a:latin typeface="Aptos"/>
                      </a:endParaRPr>
                    </a:p>
                  </a:txBody>
                  <a:tcPr marL="74594" marR="74594" marT="37297" marB="3729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i-FI" sz="1400" b="0" i="0">
                        <a:effectLst/>
                        <a:latin typeface="Aptos"/>
                      </a:endParaRPr>
                    </a:p>
                  </a:txBody>
                  <a:tcPr marL="74594" marR="74594" marT="37297" marB="37297">
                    <a:lnL w="7620">
                      <a:solidFill>
                        <a:srgbClr val="000000"/>
                      </a:solidFill>
                    </a:lnL>
                    <a:lnR w="7620">
                      <a:solidFill>
                        <a:srgbClr val="000000"/>
                      </a:solidFill>
                    </a:lnR>
                    <a:lnT w="7620">
                      <a:solidFill>
                        <a:srgbClr val="000000"/>
                      </a:solidFill>
                    </a:lnT>
                    <a:lnB w="76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i-FI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Opiskelua opintojakson ohjelman mukaisesti </a:t>
                      </a:r>
                      <a:endParaRPr lang="fi-FI" sz="1600"/>
                    </a:p>
                  </a:txBody>
                  <a:tcPr marL="74594" marR="74594" marT="37297" marB="3729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i-FI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Opiskelua opintojakson ohjelman mukaisesti </a:t>
                      </a:r>
                      <a:endParaRPr lang="fi-FI" sz="1600"/>
                    </a:p>
                  </a:txBody>
                  <a:tcPr marL="74594" marR="74594" marT="37297" marB="3729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400" b="0" i="0">
                          <a:effectLst/>
                          <a:latin typeface="Aptos"/>
                        </a:rPr>
                        <a:t>Työskentelyä Savonian ohjeiden mukaan </a:t>
                      </a:r>
                      <a:endParaRPr lang="fi-FI" sz="3200" b="0" i="0">
                        <a:effectLst/>
                        <a:latin typeface="Aptos"/>
                      </a:endParaRPr>
                    </a:p>
                    <a:p>
                      <a:pPr algn="l" rtl="0" fontAlgn="base"/>
                      <a:r>
                        <a:rPr lang="fi-FI" sz="1400" b="0" i="0">
                          <a:effectLst/>
                          <a:latin typeface="Aptos"/>
                        </a:rPr>
                        <a:t>+ </a:t>
                      </a:r>
                      <a:endParaRPr lang="fi-FI" sz="3200" b="0" i="0">
                        <a:effectLst/>
                        <a:latin typeface="Aptos"/>
                      </a:endParaRPr>
                    </a:p>
                    <a:p>
                      <a:pPr algn="l" rtl="0" fontAlgn="base"/>
                      <a:r>
                        <a:rPr lang="fi-FI" sz="1400" b="0" i="0">
                          <a:effectLst/>
                          <a:latin typeface="Aptos"/>
                        </a:rPr>
                        <a:t>Yhteinen ohjelma </a:t>
                      </a:r>
                      <a:endParaRPr lang="fi-FI" sz="3200" b="0" i="0">
                        <a:effectLst/>
                        <a:latin typeface="Aptos"/>
                      </a:endParaRPr>
                    </a:p>
                  </a:txBody>
                  <a:tcPr marL="74594" marR="74594" marT="37297" marB="3729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400" b="0" i="0">
                          <a:effectLst/>
                          <a:latin typeface="Aptos"/>
                        </a:rPr>
                        <a:t>Opintojakso-kohtainen  lopetus </a:t>
                      </a:r>
                    </a:p>
                  </a:txBody>
                  <a:tcPr marL="74594" marR="74594" marT="37297" marB="3729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251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613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22F91C-EA29-7F40-2646-9B3740BA8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8281"/>
            <a:ext cx="10515600" cy="1325563"/>
          </a:xfrm>
        </p:spPr>
        <p:txBody>
          <a:bodyPr/>
          <a:lstStyle/>
          <a:p>
            <a:r>
              <a:rPr lang="fi-FI" err="1"/>
              <a:t>Humak</a:t>
            </a:r>
            <a:r>
              <a:rPr lang="fi-FI"/>
              <a:t>-kurssien viikkoaikataulu (alustava)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2860DE4E-E022-78C9-2FBA-C4DBA6BE21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710087"/>
              </p:ext>
            </p:extLst>
          </p:nvPr>
        </p:nvGraphicFramePr>
        <p:xfrm>
          <a:off x="566787" y="1100100"/>
          <a:ext cx="11058425" cy="6180796"/>
        </p:xfrm>
        <a:graphic>
          <a:graphicData uri="http://schemas.openxmlformats.org/drawingml/2006/table">
            <a:tbl>
              <a:tblPr/>
              <a:tblGrid>
                <a:gridCol w="2211685">
                  <a:extLst>
                    <a:ext uri="{9D8B030D-6E8A-4147-A177-3AD203B41FA5}">
                      <a16:colId xmlns:a16="http://schemas.microsoft.com/office/drawing/2014/main" val="1969106275"/>
                    </a:ext>
                  </a:extLst>
                </a:gridCol>
                <a:gridCol w="2211685">
                  <a:extLst>
                    <a:ext uri="{9D8B030D-6E8A-4147-A177-3AD203B41FA5}">
                      <a16:colId xmlns:a16="http://schemas.microsoft.com/office/drawing/2014/main" val="1336395964"/>
                    </a:ext>
                  </a:extLst>
                </a:gridCol>
                <a:gridCol w="2211685">
                  <a:extLst>
                    <a:ext uri="{9D8B030D-6E8A-4147-A177-3AD203B41FA5}">
                      <a16:colId xmlns:a16="http://schemas.microsoft.com/office/drawing/2014/main" val="2783414523"/>
                    </a:ext>
                  </a:extLst>
                </a:gridCol>
                <a:gridCol w="2211685">
                  <a:extLst>
                    <a:ext uri="{9D8B030D-6E8A-4147-A177-3AD203B41FA5}">
                      <a16:colId xmlns:a16="http://schemas.microsoft.com/office/drawing/2014/main" val="3990180648"/>
                    </a:ext>
                  </a:extLst>
                </a:gridCol>
                <a:gridCol w="2211685">
                  <a:extLst>
                    <a:ext uri="{9D8B030D-6E8A-4147-A177-3AD203B41FA5}">
                      <a16:colId xmlns:a16="http://schemas.microsoft.com/office/drawing/2014/main" val="2405875093"/>
                    </a:ext>
                  </a:extLst>
                </a:gridCol>
              </a:tblGrid>
              <a:tr h="442987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effectLst/>
                          <a:latin typeface="Calibri"/>
                        </a:rPr>
                        <a:t>Maanantai</a:t>
                      </a:r>
                      <a:r>
                        <a:rPr lang="fi-FI" sz="1600" b="0" i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37" marR="73337" marT="36669" marB="3666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effectLst/>
                          <a:latin typeface="Calibri"/>
                        </a:rPr>
                        <a:t>Tiistai </a:t>
                      </a:r>
                      <a:r>
                        <a:rPr lang="fi-FI" sz="1600" b="0" i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37" marR="73337" marT="36669" marB="3666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effectLst/>
                          <a:latin typeface="Calibri"/>
                        </a:rPr>
                        <a:t>Keskiviikko </a:t>
                      </a:r>
                      <a:r>
                        <a:rPr lang="fi-FI" sz="1600" b="0" i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37" marR="73337" marT="36669" marB="3666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effectLst/>
                          <a:latin typeface="Calibri"/>
                        </a:rPr>
                        <a:t>Torstai</a:t>
                      </a:r>
                      <a:r>
                        <a:rPr lang="fi-FI" sz="1600" b="0" i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37" marR="73337" marT="36669" marB="3666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effectLst/>
                          <a:latin typeface="Calibri"/>
                        </a:rPr>
                        <a:t>Perjantai</a:t>
                      </a:r>
                      <a:r>
                        <a:rPr lang="fi-FI" sz="1600" b="0" i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37" marR="73337" marT="36669" marB="3666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412496"/>
                  </a:ext>
                </a:extLst>
              </a:tr>
              <a:tr h="397155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2000" b="1" i="0" err="1">
                          <a:effectLst/>
                          <a:latin typeface="Calibri"/>
                        </a:rPr>
                        <a:t>Klassikka</a:t>
                      </a:r>
                      <a:endParaRPr lang="fi-FI" sz="2000" b="0" i="0">
                        <a:effectLst/>
                        <a:latin typeface="Calibri"/>
                      </a:endParaRPr>
                    </a:p>
                  </a:txBody>
                  <a:tcPr marL="73337" marR="73337" marT="36669" marB="3666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2000" b="1" i="0">
                          <a:effectLst/>
                          <a:latin typeface="Calibri"/>
                        </a:rPr>
                        <a:t> </a:t>
                      </a:r>
                      <a:r>
                        <a:rPr lang="fi-FI" sz="2000" b="1" i="0" err="1">
                          <a:effectLst/>
                          <a:latin typeface="Calibri"/>
                        </a:rPr>
                        <a:t>Etä</a:t>
                      </a:r>
                      <a:endParaRPr lang="fi-FI" sz="2000" b="1" i="0">
                        <a:effectLst/>
                        <a:latin typeface="Calibri"/>
                      </a:endParaRPr>
                    </a:p>
                  </a:txBody>
                  <a:tcPr marL="73337" marR="73337" marT="36669" marB="3666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2000" b="1" i="0" err="1">
                          <a:effectLst/>
                          <a:latin typeface="Calibri"/>
                        </a:rPr>
                        <a:t>Klassikka</a:t>
                      </a:r>
                      <a:r>
                        <a:rPr lang="fi-FI" sz="2000" b="0" i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37" marR="73337" marT="36669" marB="3666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2000" b="1" i="0">
                          <a:effectLst/>
                          <a:latin typeface="Calibri"/>
                        </a:rPr>
                        <a:t> </a:t>
                      </a:r>
                      <a:r>
                        <a:rPr lang="fi-FI" sz="2000" b="1" i="0" err="1">
                          <a:effectLst/>
                          <a:latin typeface="Calibri"/>
                        </a:rPr>
                        <a:t>Etä</a:t>
                      </a:r>
                      <a:endParaRPr lang="fi-FI" sz="2000" b="1" i="0">
                        <a:effectLst/>
                        <a:latin typeface="Calibri"/>
                      </a:endParaRPr>
                    </a:p>
                  </a:txBody>
                  <a:tcPr marL="73337" marR="73337" marT="36669" marB="3666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2000" b="1" i="0" err="1">
                          <a:effectLst/>
                          <a:latin typeface="Calibri"/>
                        </a:rPr>
                        <a:t>Etä</a:t>
                      </a:r>
                      <a:endParaRPr lang="fi-FI" sz="2000" b="1" i="0">
                        <a:effectLst/>
                        <a:latin typeface="Calibri"/>
                      </a:endParaRPr>
                    </a:p>
                  </a:txBody>
                  <a:tcPr marL="73337" marR="73337" marT="36669" marB="3666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533588"/>
                  </a:ext>
                </a:extLst>
              </a:tr>
              <a:tr h="1693773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effectLst/>
                          <a:latin typeface="Calibri"/>
                        </a:rPr>
                        <a:t>Klo 9.00</a:t>
                      </a:r>
                      <a:r>
                        <a:rPr lang="fi-FI" sz="1600" b="0" i="0"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fi-FI" sz="1600" b="1" i="0">
                          <a:effectLst/>
                          <a:latin typeface="Calibri"/>
                        </a:rPr>
                        <a:t>Yhteinen aloitus</a:t>
                      </a:r>
                      <a:r>
                        <a:rPr lang="fi-FI" sz="1600" b="0" i="0"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fi-FI" sz="1600" b="0" i="1" err="1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Klassikan</a:t>
                      </a:r>
                      <a:r>
                        <a:rPr lang="fi-FI" sz="1600" b="0" i="1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 luokissa</a:t>
                      </a:r>
                      <a:r>
                        <a:rPr lang="fi-FI" sz="1600" b="0" i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l" rtl="0" fontAlgn="base"/>
                      <a:endParaRPr lang="fi-FI" sz="1600" b="0" i="0">
                        <a:effectLst/>
                        <a:latin typeface="Calibri"/>
                      </a:endParaRPr>
                    </a:p>
                    <a:p>
                      <a:pPr algn="l" rtl="0" fontAlgn="base"/>
                      <a:r>
                        <a:rPr lang="fi-FI" sz="1600" b="1" i="0">
                          <a:effectLst/>
                          <a:latin typeface="Calibri"/>
                        </a:rPr>
                        <a:t>Klo 9.30</a:t>
                      </a:r>
                      <a:r>
                        <a:rPr lang="fi-FI" sz="1600" b="0" i="0"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fi-FI" sz="1600" b="1" i="0">
                          <a:effectLst/>
                          <a:latin typeface="Calibri"/>
                        </a:rPr>
                        <a:t>Kurssikohtaisten opintojen aloitus</a:t>
                      </a:r>
                      <a:r>
                        <a:rPr lang="fi-FI" sz="1600" b="0" i="0"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fi-FI" sz="1600" b="0" i="1" err="1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Klassikka</a:t>
                      </a:r>
                      <a:r>
                        <a:rPr lang="fi-FI" sz="1600" b="0" i="1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, luokissa</a:t>
                      </a:r>
                      <a:r>
                        <a:rPr lang="fi-FI" sz="1600" b="0" i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l" rtl="0" fontAlgn="base"/>
                      <a:endParaRPr lang="fi-FI" sz="1600" b="0" i="0">
                        <a:effectLst/>
                        <a:latin typeface="Calibri"/>
                      </a:endParaRPr>
                    </a:p>
                    <a:p>
                      <a:pPr algn="l" rtl="0" fontAlgn="base"/>
                      <a:endParaRPr lang="fi-FI" sz="1600" b="0" i="0">
                        <a:effectLst/>
                        <a:latin typeface="Calibri"/>
                      </a:endParaRPr>
                    </a:p>
                  </a:txBody>
                  <a:tcPr marL="73337" marR="73337" marT="36669" marB="3666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effectLst/>
                          <a:latin typeface="Calibri"/>
                        </a:rPr>
                        <a:t>9-11.15  </a:t>
                      </a:r>
                    </a:p>
                    <a:p>
                      <a:pPr algn="l" rtl="0" fontAlgn="base"/>
                      <a:r>
                        <a:rPr lang="fi-FI" sz="1600" b="1" i="0">
                          <a:effectLst/>
                          <a:latin typeface="Calibri"/>
                        </a:rPr>
                        <a:t>yhdessä verkossa (HUM01-HUM03)</a:t>
                      </a:r>
                    </a:p>
                  </a:txBody>
                  <a:tcPr marL="73337" marR="73337" marT="36669" marB="3666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effectLst/>
                          <a:latin typeface="Calibri"/>
                        </a:rPr>
                        <a:t>Klo 9-11.15 osalla yhdessä verkossa (HUM2)/osalla itsenäistä työskentelyä (HUM01 ja HUM03)</a:t>
                      </a:r>
                    </a:p>
                    <a:p>
                      <a:pPr algn="l" rtl="0" fontAlgn="base"/>
                      <a:r>
                        <a:rPr lang="fi-FI" sz="1600" b="0" i="1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Klassikalla</a:t>
                      </a:r>
                      <a:endParaRPr lang="fi-FI" sz="1600" b="0" i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37" marR="73337" marT="36669" marB="3666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effectLst/>
                          <a:latin typeface="Calibri"/>
                        </a:rPr>
                        <a:t>Klo 9-11.15 yhdessä verkossa (HUM01-03)</a:t>
                      </a:r>
                    </a:p>
                  </a:txBody>
                  <a:tcPr marL="73337" marR="73337" marT="36669" marB="3666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effectLst/>
                          <a:latin typeface="Calibri"/>
                        </a:rPr>
                        <a:t>Klo 9-11.15 osalla yhdessä verkossa (HUM03)</a:t>
                      </a:r>
                      <a:r>
                        <a:rPr lang="fi-FI" sz="1600" b="0" i="0">
                          <a:effectLst/>
                          <a:latin typeface="Calibri"/>
                        </a:rPr>
                        <a:t>/osalla itsenäistä opiskelua (HUM01 ja HUM02)</a:t>
                      </a:r>
                    </a:p>
                  </a:txBody>
                  <a:tcPr marL="73337" marR="73337" marT="36669" marB="3666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964584"/>
                  </a:ext>
                </a:extLst>
              </a:tr>
              <a:tr h="645272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effectLst/>
                          <a:latin typeface="Calibri"/>
                        </a:rPr>
                        <a:t>11.15-12.15</a:t>
                      </a:r>
                      <a:endParaRPr lang="fi-FI"/>
                    </a:p>
                    <a:p>
                      <a:pPr lvl="0" algn="l">
                        <a:buNone/>
                      </a:pPr>
                      <a:r>
                        <a:rPr lang="fi-FI" sz="1600" b="1" i="0">
                          <a:effectLst/>
                          <a:latin typeface="Calibri"/>
                        </a:rPr>
                        <a:t>Lounas</a:t>
                      </a:r>
                      <a:r>
                        <a:rPr lang="fi-FI" sz="1600" b="0" i="0"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fi-FI" sz="1600" b="0" i="1" err="1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Klassikka</a:t>
                      </a:r>
                      <a:r>
                        <a:rPr lang="fi-FI" sz="1600" b="0" i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37" marR="73337" marT="36669" marB="3666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effectLst/>
                          <a:latin typeface="Calibri"/>
                        </a:rPr>
                        <a:t>Lounas</a:t>
                      </a:r>
                      <a:r>
                        <a:rPr lang="fi-FI" sz="1600" b="0" i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37" marR="73337" marT="36669" marB="3666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5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effectLst/>
                          <a:latin typeface="Calibri"/>
                        </a:rPr>
                        <a:t>11.15-12.15</a:t>
                      </a:r>
                      <a:endParaRPr lang="fi-FI" sz="1600" b="0" i="0">
                        <a:effectLst/>
                        <a:latin typeface="Calibri"/>
                      </a:endParaRPr>
                    </a:p>
                    <a:p>
                      <a:pPr algn="l" rtl="0" fontAlgn="base"/>
                      <a:r>
                        <a:rPr lang="fi-FI" sz="1600" b="1" i="0">
                          <a:effectLst/>
                          <a:latin typeface="Calibri"/>
                        </a:rPr>
                        <a:t>Lounas </a:t>
                      </a:r>
                      <a:r>
                        <a:rPr lang="fi-FI" sz="1600" b="0" i="0"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fi-FI" sz="1600" b="0" i="1" err="1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Klassikka</a:t>
                      </a:r>
                      <a:r>
                        <a:rPr lang="fi-FI" sz="1600" b="0" i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37" marR="73337" marT="36669" marB="3666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5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effectLst/>
                          <a:latin typeface="Calibri"/>
                        </a:rPr>
                        <a:t>Lounas</a:t>
                      </a:r>
                      <a:r>
                        <a:rPr lang="fi-FI" sz="1600" b="0" i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37" marR="73337" marT="36669" marB="3666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5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effectLst/>
                          <a:latin typeface="Calibri"/>
                        </a:rPr>
                        <a:t>Lounas</a:t>
                      </a:r>
                      <a:r>
                        <a:rPr lang="fi-FI" sz="1600" b="0" i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37" marR="73337" marT="36669" marB="3666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335604"/>
                  </a:ext>
                </a:extLst>
              </a:tr>
              <a:tr h="199612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i-FI" sz="1600" b="1" i="0">
                          <a:effectLst/>
                          <a:latin typeface="Calibri"/>
                        </a:rPr>
                        <a:t>12:15-15</a:t>
                      </a:r>
                    </a:p>
                    <a:p>
                      <a:pPr lvl="0" algn="l">
                        <a:buNone/>
                      </a:pPr>
                      <a:r>
                        <a:rPr lang="fi-FI" sz="1600" b="1" i="0">
                          <a:effectLst/>
                          <a:latin typeface="Calibri"/>
                        </a:rPr>
                        <a:t>Oman opintojakson tehtävien tekeminen </a:t>
                      </a:r>
                      <a:endParaRPr lang="fi-FI" b="1"/>
                    </a:p>
                    <a:p>
                      <a:pPr algn="l" rtl="0" fontAlgn="base"/>
                      <a:r>
                        <a:rPr lang="fi-FI" sz="1600" b="0" i="1" err="1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Klassikan</a:t>
                      </a:r>
                      <a:r>
                        <a:rPr lang="fi-FI" sz="1600" b="0" i="1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 luokka</a:t>
                      </a:r>
                      <a:r>
                        <a:rPr lang="fi-FI" sz="1600" b="0" i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l" rtl="0" fontAlgn="base"/>
                      <a:endParaRPr lang="fi-FI" sz="1600" b="0" i="0">
                        <a:effectLst/>
                        <a:latin typeface="Calibri"/>
                      </a:endParaRPr>
                    </a:p>
                    <a:p>
                      <a:pPr algn="l" rtl="0" fontAlgn="base"/>
                      <a:endParaRPr lang="fi-FI" sz="1600" b="0" i="0">
                        <a:effectLst/>
                        <a:latin typeface="Calibri"/>
                      </a:endParaRPr>
                    </a:p>
                    <a:p>
                      <a:pPr algn="l" rtl="0" fontAlgn="base"/>
                      <a:endParaRPr lang="fi-FI" sz="1600" b="0" i="0">
                        <a:effectLst/>
                        <a:latin typeface="Calibri"/>
                      </a:endParaRPr>
                    </a:p>
                    <a:p>
                      <a:pPr algn="l" rtl="0" fontAlgn="base"/>
                      <a:endParaRPr lang="fi-FI" sz="1600" b="0" i="0">
                        <a:effectLst/>
                        <a:latin typeface="Calibri"/>
                      </a:endParaRPr>
                    </a:p>
                  </a:txBody>
                  <a:tcPr marL="73337" marR="73337" marT="36669" marB="3666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effectLst/>
                          <a:latin typeface="Calibri"/>
                        </a:rPr>
                        <a:t> Itsenäistä opiskelua</a:t>
                      </a:r>
                    </a:p>
                  </a:txBody>
                  <a:tcPr marL="73337" marR="73337" marT="36669" marB="3666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effectLst/>
                          <a:latin typeface="Calibri"/>
                        </a:rPr>
                        <a:t>12:15-15</a:t>
                      </a:r>
                      <a:endParaRPr lang="fi-FI"/>
                    </a:p>
                    <a:p>
                      <a:pPr lvl="0" algn="l">
                        <a:buNone/>
                      </a:pPr>
                      <a:r>
                        <a:rPr lang="fi-FI" sz="16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Oman opintojakson tehtävien tekeminen</a:t>
                      </a:r>
                      <a:endParaRPr lang="fi-FI"/>
                    </a:p>
                    <a:p>
                      <a:pPr algn="l" rtl="0" fontAlgn="base"/>
                      <a:r>
                        <a:rPr lang="fi-FI" sz="1600" b="0" i="1" err="1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Klassikka</a:t>
                      </a:r>
                      <a:endParaRPr lang="fi-FI" sz="1600" b="0" i="1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3337" marR="73337" marT="36669" marB="3666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effectLst/>
                          <a:latin typeface="Calibri"/>
                        </a:rPr>
                        <a:t>Itsenäistä opiskelua</a:t>
                      </a:r>
                    </a:p>
                  </a:txBody>
                  <a:tcPr marL="73337" marR="73337" marT="36669" marB="3666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effectLst/>
                          <a:latin typeface="Calibri"/>
                        </a:rPr>
                        <a:t>Itsenäistä opiskelua</a:t>
                      </a:r>
                    </a:p>
                  </a:txBody>
                  <a:tcPr marL="73337" marR="73337" marT="36669" marB="3666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776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4618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7BFBAD-0878-098E-1307-05CE745D1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4773" y="91281"/>
            <a:ext cx="6043246" cy="1325563"/>
          </a:xfrm>
        </p:spPr>
        <p:txBody>
          <a:bodyPr>
            <a:normAutofit/>
          </a:bodyPr>
          <a:lstStyle/>
          <a:p>
            <a:r>
              <a:rPr lang="fi-FI">
                <a:solidFill>
                  <a:schemeClr val="accent4"/>
                </a:solidFill>
                <a:latin typeface="Fira Sans Black"/>
              </a:rPr>
              <a:t>Opintosuoritukset</a:t>
            </a:r>
          </a:p>
        </p:txBody>
      </p:sp>
      <p:pic>
        <p:nvPicPr>
          <p:cNvPr id="5122" name="Picture 2" descr="Ilmainen kuvapankkikuva tunnisteilla akateeminen, akateeminen puku, akateeminen regalia Kuvapankkikuva">
            <a:extLst>
              <a:ext uri="{FF2B5EF4-FFF2-40B4-BE49-F238E27FC236}">
                <a16:creationId xmlns:a16="http://schemas.microsoft.com/office/drawing/2014/main" id="{30F07D12-FC48-877A-D065-44EBA2532A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2" t="-1" r="31389" b="-1"/>
          <a:stretch/>
        </p:blipFill>
        <p:spPr bwMode="auto">
          <a:xfrm>
            <a:off x="131885" y="10"/>
            <a:ext cx="4396153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F7A624C8-F818-AF30-6413-404FE4942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332" y="1531372"/>
            <a:ext cx="7560832" cy="508195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2000">
                <a:latin typeface="Fira Sans"/>
              </a:rPr>
              <a:t>Korkeakoulusuoritukset näkyvät Oma Opintopolussa hyväksytyn suorituksen jälkeen</a:t>
            </a:r>
          </a:p>
          <a:p>
            <a:pPr lvl="1"/>
            <a:r>
              <a:rPr lang="fi-FI" sz="2000">
                <a:latin typeface="Fira Sans"/>
              </a:rPr>
              <a:t>Opiskelija toimittaa suorituksen </a:t>
            </a:r>
            <a:r>
              <a:rPr lang="fi-FI" sz="2000" err="1">
                <a:latin typeface="Fira Sans"/>
              </a:rPr>
              <a:t>RO:lle</a:t>
            </a:r>
            <a:endParaRPr lang="fi-FI" sz="2000">
              <a:latin typeface="Fira Sans"/>
            </a:endParaRPr>
          </a:p>
          <a:p>
            <a:pPr lvl="2"/>
            <a:r>
              <a:rPr lang="fi-FI" sz="1600">
                <a:latin typeface="Fira Sans"/>
              </a:rPr>
              <a:t>RO ohjeistaa erikseen, esim. </a:t>
            </a:r>
            <a:r>
              <a:rPr lang="fi-FI" sz="1600" err="1">
                <a:latin typeface="Fira Sans"/>
              </a:rPr>
              <a:t>Teams</a:t>
            </a:r>
            <a:r>
              <a:rPr lang="fi-FI" sz="1600">
                <a:latin typeface="Fira Sans"/>
              </a:rPr>
              <a:t>-tehtävä tai </a:t>
            </a:r>
            <a:r>
              <a:rPr lang="fi-FI" sz="1600" err="1">
                <a:latin typeface="Fira Sans"/>
              </a:rPr>
              <a:t>Forms</a:t>
            </a:r>
            <a:r>
              <a:rPr lang="fi-FI" sz="1600">
                <a:latin typeface="Fira Sans"/>
              </a:rPr>
              <a:t>-lomake</a:t>
            </a:r>
            <a:endParaRPr lang="fi-FI" sz="1600">
              <a:latin typeface="Fira Sans"/>
              <a:ea typeface="Calibri"/>
              <a:cs typeface="Calibri"/>
            </a:endParaRPr>
          </a:p>
          <a:p>
            <a:r>
              <a:rPr lang="fi-FI" sz="2000">
                <a:latin typeface="Fira Sans"/>
              </a:rPr>
              <a:t>Wilmassa: KOR01 tai KOR02 (2 tai 4 lukion opintopistettä)</a:t>
            </a:r>
            <a:endParaRPr lang="fi-FI" sz="2000">
              <a:latin typeface="Fira Sans"/>
              <a:ea typeface="Calibri"/>
              <a:cs typeface="Calibri"/>
            </a:endParaRPr>
          </a:p>
          <a:p>
            <a:pPr lvl="1"/>
            <a:r>
              <a:rPr lang="fi-FI" sz="2000">
                <a:latin typeface="Fira Sans"/>
              </a:rPr>
              <a:t>S-merkintä, RO merkitsee </a:t>
            </a:r>
            <a:r>
              <a:rPr lang="fi-FI" sz="2000" err="1">
                <a:latin typeface="Fira Sans"/>
              </a:rPr>
              <a:t>wilmaan</a:t>
            </a:r>
            <a:endParaRPr lang="fi-FI" sz="2000">
              <a:latin typeface="Fira Sans"/>
            </a:endParaRPr>
          </a:p>
          <a:p>
            <a:r>
              <a:rPr lang="fi-FI" sz="2000">
                <a:latin typeface="Fira Sans"/>
              </a:rPr>
              <a:t>Opintosuoritukset oltava valmiina toukokuun 2025 loppuun mennessä.</a:t>
            </a:r>
            <a:endParaRPr lang="fi-FI" sz="2000">
              <a:latin typeface="Fira Sans"/>
              <a:ea typeface="Calibri"/>
              <a:cs typeface="Calibri"/>
            </a:endParaRPr>
          </a:p>
          <a:p>
            <a:pPr lvl="1"/>
            <a:r>
              <a:rPr lang="fi-FI" sz="2000">
                <a:latin typeface="Fira Sans"/>
              </a:rPr>
              <a:t>TYKO-viikosta ei tule i- tai K-merkintää.</a:t>
            </a:r>
            <a:endParaRPr lang="fi-FI" sz="2000">
              <a:latin typeface="Fira Sans"/>
              <a:ea typeface="Calibri"/>
              <a:cs typeface="Calibri"/>
            </a:endParaRPr>
          </a:p>
          <a:p>
            <a:pPr lvl="1"/>
            <a:r>
              <a:rPr lang="fi-FI" sz="2000">
                <a:latin typeface="Fira Sans"/>
                <a:ea typeface="Calibri"/>
                <a:cs typeface="Calibri"/>
              </a:rPr>
              <a:t>Korkeakoulun opinto-oikeus päättyy kurssin jälkeen.</a:t>
            </a:r>
          </a:p>
          <a:p>
            <a:r>
              <a:rPr lang="fi-FI" sz="2000">
                <a:latin typeface="Fira Sans"/>
              </a:rPr>
              <a:t>Hyväksiluku korkeakoulututkintoon</a:t>
            </a:r>
            <a:endParaRPr lang="fi-FI" sz="2000">
              <a:latin typeface="Fira Sans"/>
              <a:ea typeface="Calibri" panose="020F0502020204030204"/>
              <a:cs typeface="Calibri" panose="020F0502020204030204"/>
            </a:endParaRPr>
          </a:p>
          <a:p>
            <a:pPr lvl="1"/>
            <a:r>
              <a:rPr lang="fi-FI" sz="2000">
                <a:latin typeface="Fira Sans"/>
              </a:rPr>
              <a:t>Opintopolun kautta</a:t>
            </a:r>
            <a:endParaRPr lang="fi-FI" sz="2000">
              <a:latin typeface="Fira Sans"/>
              <a:ea typeface="Calibri" panose="020F0502020204030204"/>
              <a:cs typeface="Calibri" panose="020F0502020204030204"/>
            </a:endParaRPr>
          </a:p>
          <a:p>
            <a:pPr lvl="1"/>
            <a:r>
              <a:rPr lang="fi-FI" sz="2000">
                <a:latin typeface="Fira Sans"/>
                <a:ea typeface="Calibri" panose="020F0502020204030204"/>
                <a:cs typeface="Calibri" panose="020F0502020204030204"/>
              </a:rPr>
              <a:t>Kaikki TYKO-viikon korkeakouluopinnot ovat </a:t>
            </a:r>
            <a:r>
              <a:rPr lang="fi-FI" sz="2000" err="1">
                <a:latin typeface="Fira Sans"/>
                <a:ea typeface="Calibri" panose="020F0502020204030204"/>
                <a:cs typeface="Calibri" panose="020F0502020204030204"/>
              </a:rPr>
              <a:t>hyväksiluettavissa</a:t>
            </a:r>
            <a:r>
              <a:rPr lang="fi-FI" sz="2000">
                <a:latin typeface="Fira Sans"/>
                <a:ea typeface="Calibri" panose="020F0502020204030204"/>
                <a:cs typeface="Calibri" panose="020F0502020204030204"/>
              </a:rPr>
              <a:t> Savonia-AMK:n, </a:t>
            </a:r>
            <a:r>
              <a:rPr lang="fi-FI" sz="2000" err="1">
                <a:latin typeface="Fira Sans"/>
                <a:ea typeface="Calibri" panose="020F0502020204030204"/>
                <a:cs typeface="Calibri" panose="020F0502020204030204"/>
              </a:rPr>
              <a:t>Humak:n</a:t>
            </a:r>
            <a:r>
              <a:rPr lang="fi-FI" sz="2000">
                <a:latin typeface="Fira Sans"/>
                <a:ea typeface="Calibri" panose="020F0502020204030204"/>
                <a:cs typeface="Calibri" panose="020F0502020204030204"/>
              </a:rPr>
              <a:t> tai UEF:n tutkintoihin.</a:t>
            </a:r>
          </a:p>
        </p:txBody>
      </p:sp>
    </p:spTree>
    <p:extLst>
      <p:ext uri="{BB962C8B-B14F-4D97-AF65-F5344CB8AC3E}">
        <p14:creationId xmlns:p14="http://schemas.microsoft.com/office/powerpoint/2010/main" val="3274517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A8A42A-51F0-52D6-E39D-4906D66E4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742" y="474808"/>
            <a:ext cx="5965247" cy="1348653"/>
          </a:xfrm>
        </p:spPr>
        <p:txBody>
          <a:bodyPr>
            <a:normAutofit fontScale="90000"/>
          </a:bodyPr>
          <a:lstStyle/>
          <a:p>
            <a:r>
              <a:rPr lang="fi-FI">
                <a:solidFill>
                  <a:schemeClr val="accent4"/>
                </a:solidFill>
                <a:latin typeface="Fira Sans Black"/>
              </a:rPr>
              <a:t>Miten valmistaudut korkeakouluviikkoon?</a:t>
            </a:r>
            <a:br>
              <a:rPr lang="fi-FI"/>
            </a:br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094AA2E-F467-8119-CF43-D42DF1D89A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492" r="19472" b="2"/>
          <a:stretch/>
        </p:blipFill>
        <p:spPr>
          <a:xfrm>
            <a:off x="6229217" y="10"/>
            <a:ext cx="5962785" cy="6857991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3A65AA5-E208-E3D0-E22D-99C532ED7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742" y="1632193"/>
            <a:ext cx="6113897" cy="503236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fi-FI">
                <a:latin typeface="Fira Sans"/>
              </a:rPr>
              <a:t>Tutustu TYKO-verkkosivuilla</a:t>
            </a:r>
          </a:p>
          <a:p>
            <a:pPr lvl="1"/>
            <a:r>
              <a:rPr lang="fi-FI">
                <a:latin typeface="Fira Sans"/>
              </a:rPr>
              <a:t>Kurssivalikoimaan</a:t>
            </a:r>
          </a:p>
          <a:p>
            <a:pPr lvl="1"/>
            <a:r>
              <a:rPr lang="fi-FI">
                <a:latin typeface="Fira Sans"/>
              </a:rPr>
              <a:t>Aikatauluihin</a:t>
            </a:r>
          </a:p>
          <a:p>
            <a:r>
              <a:rPr lang="fi-FI">
                <a:latin typeface="Fira Sans"/>
              </a:rPr>
              <a:t>Valitse sopivat kurssit ja kirjoita kurssikoodit ylös.</a:t>
            </a:r>
          </a:p>
          <a:p>
            <a:pPr lvl="1"/>
            <a:r>
              <a:rPr lang="fi-FI">
                <a:latin typeface="Fira Sans"/>
              </a:rPr>
              <a:t>Kysy apua opinto-ohjaajalta tai ryhmänohjaajalta ennen 11.2.</a:t>
            </a:r>
          </a:p>
          <a:p>
            <a:r>
              <a:rPr lang="fi-FI">
                <a:latin typeface="Fira Sans"/>
              </a:rPr>
              <a:t>Opiskeluun tarvitset tietokoneen (ehkä myös kuulokkeet ja kameran).</a:t>
            </a:r>
          </a:p>
          <a:p>
            <a:r>
              <a:rPr lang="fi-FI">
                <a:latin typeface="Fira Sans"/>
              </a:rPr>
              <a:t>Jos TYKO-viikolle osuu pakollinen poissaolo (esim. kisamatka), ota etukäteen yhteyttä ryhmänohjaajaan.</a:t>
            </a:r>
          </a:p>
          <a:p>
            <a:r>
              <a:rPr lang="fi-FI">
                <a:latin typeface="Fira Sans"/>
              </a:rPr>
              <a:t>Onhan sinulla pankkitunnukset/mobiilivarmenne?</a:t>
            </a:r>
          </a:p>
          <a:p>
            <a:r>
              <a:rPr lang="fi-FI" b="1">
                <a:latin typeface="Fira Sans"/>
              </a:rPr>
              <a:t>Tule ehdottomasti paikalle RO-tuokioon 11.2.!</a:t>
            </a:r>
          </a:p>
        </p:txBody>
      </p:sp>
    </p:spTree>
    <p:extLst>
      <p:ext uri="{BB962C8B-B14F-4D97-AF65-F5344CB8AC3E}">
        <p14:creationId xmlns:p14="http://schemas.microsoft.com/office/powerpoint/2010/main" val="4288676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039DB4-884F-135A-FF44-F88F634DC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685"/>
            <a:ext cx="10515600" cy="1325033"/>
          </a:xfrm>
        </p:spPr>
        <p:txBody>
          <a:bodyPr>
            <a:normAutofit/>
          </a:bodyPr>
          <a:lstStyle/>
          <a:p>
            <a:r>
              <a:rPr lang="fi-FI" b="1">
                <a:solidFill>
                  <a:schemeClr val="accent4"/>
                </a:solidFill>
                <a:latin typeface="Fira Sans"/>
              </a:rPr>
              <a:t>Tutustu tarkemmin! </a:t>
            </a:r>
          </a:p>
        </p:txBody>
      </p:sp>
      <p:sp>
        <p:nvSpPr>
          <p:cNvPr id="34" name="Sisällön paikkamerkki 33">
            <a:extLst>
              <a:ext uri="{FF2B5EF4-FFF2-40B4-BE49-F238E27FC236}">
                <a16:creationId xmlns:a16="http://schemas.microsoft.com/office/drawing/2014/main" id="{025D9A82-121F-2F4C-4611-0B345E9D4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046" y="1493309"/>
            <a:ext cx="11027566" cy="434974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1">
                <a:latin typeface="Fira Sans"/>
              </a:rPr>
              <a:t>Mene </a:t>
            </a:r>
            <a:r>
              <a:rPr lang="en-US" sz="2000" b="1" err="1">
                <a:latin typeface="Fira Sans"/>
              </a:rPr>
              <a:t>oman</a:t>
            </a:r>
            <a:r>
              <a:rPr lang="en-US" sz="2000" b="1">
                <a:latin typeface="Fira Sans"/>
              </a:rPr>
              <a:t> </a:t>
            </a:r>
            <a:r>
              <a:rPr lang="en-US" sz="2000" b="1" err="1">
                <a:latin typeface="Fira Sans"/>
              </a:rPr>
              <a:t>koulusi</a:t>
            </a:r>
            <a:r>
              <a:rPr lang="en-US" sz="2000" b="1">
                <a:latin typeface="Fira Sans"/>
              </a:rPr>
              <a:t> </a:t>
            </a:r>
            <a:r>
              <a:rPr lang="en-US" sz="2000" b="1" err="1">
                <a:latin typeface="Fira Sans"/>
              </a:rPr>
              <a:t>tyko-viikon</a:t>
            </a:r>
            <a:r>
              <a:rPr lang="en-US" sz="2000" b="1">
                <a:latin typeface="Fira Sans"/>
              </a:rPr>
              <a:t> </a:t>
            </a:r>
            <a:r>
              <a:rPr lang="en-US" sz="2000" b="1" err="1">
                <a:latin typeface="Fira Sans"/>
              </a:rPr>
              <a:t>nettisivuille</a:t>
            </a:r>
            <a:r>
              <a:rPr lang="en-US" sz="2000" b="1">
                <a:latin typeface="Fira Sans"/>
              </a:rPr>
              <a:t> ja </a:t>
            </a:r>
            <a:r>
              <a:rPr lang="en-US" sz="2000" b="1" err="1">
                <a:latin typeface="Fira Sans"/>
              </a:rPr>
              <a:t>tutustu</a:t>
            </a:r>
            <a:r>
              <a:rPr lang="en-US" sz="2000" b="1">
                <a:latin typeface="Fira Sans"/>
              </a:rPr>
              <a:t> </a:t>
            </a:r>
            <a:r>
              <a:rPr lang="en-US" sz="2000" b="1" err="1">
                <a:latin typeface="Fira Sans"/>
              </a:rPr>
              <a:t>kursseihin</a:t>
            </a:r>
            <a:r>
              <a:rPr lang="en-US" sz="2000" b="1">
                <a:latin typeface="Fira Sans"/>
              </a:rPr>
              <a:t> </a:t>
            </a:r>
            <a:endParaRPr lang="en-US" b="1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US" sz="2000" err="1">
                <a:latin typeface="Fira Sans"/>
              </a:rPr>
              <a:t>Valitse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yksi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sinua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kiinnostav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kurssi</a:t>
            </a:r>
            <a:r>
              <a:rPr lang="en-US" sz="2000">
                <a:latin typeface="Fira Sans"/>
              </a:rPr>
              <a:t>, </a:t>
            </a:r>
            <a:r>
              <a:rPr lang="en-US" sz="2000" err="1">
                <a:latin typeface="Fira Sans"/>
              </a:rPr>
              <a:t>jonka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haluat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suorittaa</a:t>
            </a:r>
            <a:r>
              <a:rPr lang="en-US" sz="2000">
                <a:latin typeface="Fira Sans"/>
              </a:rPr>
              <a:t>. </a:t>
            </a:r>
            <a:r>
              <a:rPr lang="en-US" sz="2000" err="1">
                <a:latin typeface="Fira Sans"/>
              </a:rPr>
              <a:t>Valitse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lisäksi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toinen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kurssi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varalle</a:t>
            </a:r>
            <a:r>
              <a:rPr lang="en-US" sz="2000">
                <a:latin typeface="Fira Sans"/>
              </a:rPr>
              <a:t>. 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sz="2000">
              <a:latin typeface="Fira Sans"/>
            </a:endParaRPr>
          </a:p>
          <a:p>
            <a:r>
              <a:rPr lang="en-US" sz="2000" err="1">
                <a:latin typeface="Fira Sans"/>
              </a:rPr>
              <a:t>Huomioi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työmäärä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valitessasi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kurssia</a:t>
            </a:r>
            <a:r>
              <a:rPr lang="en-US" sz="2000">
                <a:latin typeface="Fira Sans"/>
              </a:rPr>
              <a:t>!</a:t>
            </a:r>
            <a:endParaRPr lang="en-US" sz="2000">
              <a:ea typeface="Calibri"/>
              <a:cs typeface="Calibri"/>
            </a:endParaRPr>
          </a:p>
          <a:p>
            <a:pPr lvl="1"/>
            <a:r>
              <a:rPr lang="en-US" sz="1600">
                <a:latin typeface="Fira Sans"/>
              </a:rPr>
              <a:t>1 op = 27 h </a:t>
            </a:r>
            <a:r>
              <a:rPr lang="en-US" sz="1600" err="1">
                <a:latin typeface="Fira Sans"/>
              </a:rPr>
              <a:t>työtä</a:t>
            </a:r>
            <a:endParaRPr lang="en-US" sz="1600">
              <a:latin typeface="Fira Sans"/>
            </a:endParaRPr>
          </a:p>
          <a:p>
            <a:pPr lvl="1"/>
            <a:r>
              <a:rPr lang="en-US" sz="1600">
                <a:latin typeface="Fira Sans"/>
              </a:rPr>
              <a:t>2 op = 54 h </a:t>
            </a:r>
            <a:r>
              <a:rPr lang="en-US" sz="1600" err="1">
                <a:latin typeface="Fira Sans"/>
              </a:rPr>
              <a:t>työtä</a:t>
            </a:r>
            <a:endParaRPr lang="en-US" sz="1600">
              <a:latin typeface="Fira Sans"/>
            </a:endParaRPr>
          </a:p>
          <a:p>
            <a:pPr lvl="1"/>
            <a:r>
              <a:rPr lang="en-US" sz="1600" err="1">
                <a:latin typeface="Fira Sans"/>
              </a:rPr>
              <a:t>Korkeakoulujen</a:t>
            </a:r>
            <a:r>
              <a:rPr lang="en-US" sz="1600">
                <a:latin typeface="Fira Sans"/>
              </a:rPr>
              <a:t> </a:t>
            </a:r>
            <a:r>
              <a:rPr lang="en-US" sz="1600" err="1">
                <a:latin typeface="Fira Sans"/>
              </a:rPr>
              <a:t>yksi</a:t>
            </a:r>
            <a:r>
              <a:rPr lang="en-US" sz="1600">
                <a:latin typeface="Fira Sans"/>
              </a:rPr>
              <a:t> </a:t>
            </a:r>
            <a:r>
              <a:rPr lang="en-US" sz="1600" err="1">
                <a:latin typeface="Fira Sans"/>
              </a:rPr>
              <a:t>opintopiste</a:t>
            </a:r>
            <a:r>
              <a:rPr lang="en-US" sz="1600">
                <a:latin typeface="Fira Sans"/>
              </a:rPr>
              <a:t> </a:t>
            </a:r>
            <a:r>
              <a:rPr lang="en-US" sz="1600" err="1">
                <a:latin typeface="Fira Sans"/>
              </a:rPr>
              <a:t>vastaa</a:t>
            </a:r>
            <a:r>
              <a:rPr lang="en-US" sz="1600">
                <a:latin typeface="Fira Sans"/>
              </a:rPr>
              <a:t> </a:t>
            </a:r>
            <a:r>
              <a:rPr lang="en-US" sz="1600" err="1">
                <a:latin typeface="Fira Sans"/>
              </a:rPr>
              <a:t>lukion</a:t>
            </a:r>
            <a:r>
              <a:rPr lang="en-US" sz="1600">
                <a:latin typeface="Fira Sans"/>
              </a:rPr>
              <a:t> </a:t>
            </a:r>
            <a:r>
              <a:rPr lang="en-US" sz="1600" err="1">
                <a:latin typeface="Fira Sans"/>
              </a:rPr>
              <a:t>kahta</a:t>
            </a:r>
            <a:r>
              <a:rPr lang="en-US" sz="1600">
                <a:latin typeface="Fira Sans"/>
              </a:rPr>
              <a:t> </a:t>
            </a:r>
            <a:r>
              <a:rPr lang="en-US" sz="1600" err="1">
                <a:latin typeface="Fira Sans"/>
              </a:rPr>
              <a:t>opintopistettä</a:t>
            </a:r>
            <a:endParaRPr lang="en-US" sz="1600">
              <a:latin typeface="Fira Sans"/>
            </a:endParaRPr>
          </a:p>
          <a:p>
            <a:pPr marL="457200" lvl="1" indent="0">
              <a:buNone/>
            </a:pPr>
            <a:endParaRPr lang="en-US" sz="1600">
              <a:latin typeface="Fira Sans"/>
            </a:endParaRPr>
          </a:p>
          <a:p>
            <a:r>
              <a:rPr lang="en-US" sz="2000" err="1">
                <a:latin typeface="Fira Sans"/>
              </a:rPr>
              <a:t>Kurssit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ovat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korkeakoulutasoisia</a:t>
            </a:r>
            <a:endParaRPr lang="en-US" sz="2000">
              <a:latin typeface="Fira Sans"/>
            </a:endParaRPr>
          </a:p>
          <a:p>
            <a:r>
              <a:rPr lang="en-US" sz="2000" err="1">
                <a:latin typeface="Fira Sans"/>
              </a:rPr>
              <a:t>Ammattikorkeakouluopinnot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ovat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käytännönläheisempiä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kuin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yliopisto-opinnot</a:t>
            </a:r>
            <a:r>
              <a:rPr lang="en-US" sz="2000">
                <a:latin typeface="Fira Sans"/>
              </a:rPr>
              <a:t>.</a:t>
            </a:r>
          </a:p>
          <a:p>
            <a:r>
              <a:rPr lang="en-US" sz="2000" err="1">
                <a:latin typeface="Fira Sans"/>
              </a:rPr>
              <a:t>Kurssikuvaukset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kannattaa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lukea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huolella</a:t>
            </a:r>
            <a:r>
              <a:rPr lang="en-US" sz="2000">
                <a:latin typeface="Fira Sans"/>
              </a:rPr>
              <a:t>, </a:t>
            </a:r>
            <a:r>
              <a:rPr lang="en-US" sz="2000" err="1">
                <a:latin typeface="Fira Sans"/>
              </a:rPr>
              <a:t>koska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niistä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selviää</a:t>
            </a:r>
            <a:r>
              <a:rPr lang="en-US" sz="2000">
                <a:latin typeface="Fira Sans"/>
              </a:rPr>
              <a:t> mm. </a:t>
            </a:r>
            <a:r>
              <a:rPr lang="en-US" sz="2000" err="1">
                <a:latin typeface="Fira Sans"/>
              </a:rPr>
              <a:t>suoritukseen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vaadittava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työmäärä</a:t>
            </a:r>
            <a:endParaRPr lang="en-US" sz="2000">
              <a:latin typeface="Fira Sans"/>
            </a:endParaRPr>
          </a:p>
          <a:p>
            <a:r>
              <a:rPr lang="en-US" sz="2000" err="1">
                <a:latin typeface="Fira Sans"/>
              </a:rPr>
              <a:t>Osassa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kursseista</a:t>
            </a:r>
            <a:r>
              <a:rPr lang="en-US" sz="2000">
                <a:latin typeface="Fira Sans"/>
              </a:rPr>
              <a:t> on </a:t>
            </a:r>
            <a:r>
              <a:rPr lang="en-US" sz="2000" err="1">
                <a:latin typeface="Fira Sans"/>
              </a:rPr>
              <a:t>rajoitettu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määrä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osallistujia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eli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kannattaa</a:t>
            </a:r>
            <a:r>
              <a:rPr lang="en-US" sz="2000">
                <a:latin typeface="Fira Sans"/>
              </a:rPr>
              <a:t> olla </a:t>
            </a:r>
            <a:r>
              <a:rPr lang="en-US" sz="2000" err="1">
                <a:latin typeface="Fira Sans"/>
              </a:rPr>
              <a:t>ajoissa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ilmoittautumassa</a:t>
            </a:r>
            <a:r>
              <a:rPr lang="en-US" sz="2000">
                <a:latin typeface="Fira Sans"/>
              </a:rPr>
              <a:t>, </a:t>
            </a:r>
            <a:r>
              <a:rPr lang="en-US" sz="2000" err="1">
                <a:latin typeface="Fira Sans"/>
              </a:rPr>
              <a:t>jotta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ennätät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ilmoittautua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mieleisellesi</a:t>
            </a:r>
            <a:r>
              <a:rPr lang="en-US" sz="200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kurssille</a:t>
            </a:r>
            <a:r>
              <a:rPr lang="en-US" sz="2000">
                <a:latin typeface="Fira San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11835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747AF9-A105-8E8D-E970-63AE9242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887" y="883444"/>
            <a:ext cx="6874136" cy="1330518"/>
          </a:xfrm>
        </p:spPr>
        <p:txBody>
          <a:bodyPr>
            <a:normAutofit fontScale="90000"/>
          </a:bodyPr>
          <a:lstStyle/>
          <a:p>
            <a:r>
              <a:rPr lang="fi-FI" sz="4100" b="1">
                <a:solidFill>
                  <a:schemeClr val="accent4"/>
                </a:solidFill>
                <a:latin typeface="Fira Sans"/>
              </a:rPr>
              <a:t>Jyväskylän </a:t>
            </a:r>
            <a:r>
              <a:rPr lang="fi-FI" sz="4100" b="1" err="1">
                <a:solidFill>
                  <a:schemeClr val="accent4"/>
                </a:solidFill>
                <a:latin typeface="Fira Sans"/>
              </a:rPr>
              <a:t>Gradian</a:t>
            </a:r>
            <a:r>
              <a:rPr lang="fi-FI" sz="4100" b="1">
                <a:solidFill>
                  <a:schemeClr val="accent4"/>
                </a:solidFill>
                <a:latin typeface="Fira Sans"/>
              </a:rPr>
              <a:t> lukiolaiset kertovat omasta korkeakouluviikostaan</a:t>
            </a:r>
          </a:p>
          <a:p>
            <a:endParaRPr lang="fi-FI" sz="41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6D4AA5-7C12-3D80-850C-D64CC9D59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887" y="2705748"/>
            <a:ext cx="6564573" cy="39089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err="1">
                <a:latin typeface="Fira Sans"/>
                <a:ea typeface="+mn-lt"/>
                <a:cs typeface="+mn-lt"/>
              </a:rPr>
              <a:t>Katsotaan</a:t>
            </a:r>
            <a:r>
              <a:rPr lang="en-US" sz="3600">
                <a:latin typeface="Fira Sans"/>
                <a:ea typeface="+mn-lt"/>
                <a:cs typeface="+mn-lt"/>
              </a:rPr>
              <a:t> </a:t>
            </a:r>
            <a:r>
              <a:rPr lang="en-US" sz="3600" err="1">
                <a:latin typeface="Fira Sans"/>
                <a:ea typeface="+mn-lt"/>
                <a:cs typeface="+mn-lt"/>
              </a:rPr>
              <a:t>ryhmänohjauksen</a:t>
            </a:r>
            <a:r>
              <a:rPr lang="en-US" sz="3600">
                <a:latin typeface="Fira Sans"/>
                <a:ea typeface="+mn-lt"/>
                <a:cs typeface="+mn-lt"/>
              </a:rPr>
              <a:t> </a:t>
            </a:r>
            <a:r>
              <a:rPr lang="en-US" sz="3600" err="1">
                <a:latin typeface="Fira Sans"/>
                <a:ea typeface="+mn-lt"/>
                <a:cs typeface="+mn-lt"/>
              </a:rPr>
              <a:t>aluksi</a:t>
            </a:r>
            <a:r>
              <a:rPr lang="en-US" sz="3600">
                <a:latin typeface="Fira Sans"/>
                <a:ea typeface="+mn-lt"/>
                <a:cs typeface="+mn-lt"/>
              </a:rPr>
              <a:t> video: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>
                <a:ea typeface="+mn-lt"/>
                <a:cs typeface="+mn-lt"/>
                <a:hlinkClick r:id="rId2"/>
              </a:rPr>
              <a:t>Video korkeakouluviikosta (33 s.)</a:t>
            </a:r>
            <a:r>
              <a:rPr lang="en-US" sz="2800">
                <a:ea typeface="+mn-lt"/>
                <a:cs typeface="+mn-lt"/>
              </a:rPr>
              <a:t> </a:t>
            </a:r>
            <a:endParaRPr lang="en-US" sz="2800"/>
          </a:p>
          <a:p>
            <a:endParaRPr lang="en-US" sz="1900">
              <a:latin typeface="Fira Sans Light"/>
            </a:endParaRPr>
          </a:p>
          <a:p>
            <a:pPr marL="0" indent="0">
              <a:buNone/>
            </a:pPr>
            <a:endParaRPr lang="fi-FI" sz="1900">
              <a:latin typeface="Aptos" panose="020B0004020202020204"/>
            </a:endParaRPr>
          </a:p>
        </p:txBody>
      </p:sp>
      <p:pic>
        <p:nvPicPr>
          <p:cNvPr id="6" name="Kuva 5" descr="Sosiaali- ja terveysala - Savonia-AMK">
            <a:extLst>
              <a:ext uri="{FF2B5EF4-FFF2-40B4-BE49-F238E27FC236}">
                <a16:creationId xmlns:a16="http://schemas.microsoft.com/office/drawing/2014/main" id="{7BFFF00E-836B-6E83-4768-6021DCFA41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539" r="5846" b="2"/>
          <a:stretch/>
        </p:blipFill>
        <p:spPr>
          <a:xfrm>
            <a:off x="-8" y="3429008"/>
            <a:ext cx="4038600" cy="3428999"/>
          </a:xfrm>
          <a:custGeom>
            <a:avLst/>
            <a:gdLst/>
            <a:ahLst/>
            <a:cxnLst/>
            <a:rect l="l" t="t" r="r" b="b"/>
            <a:pathLst>
              <a:path w="4038600" h="3428999">
                <a:moveTo>
                  <a:pt x="0" y="0"/>
                </a:moveTo>
                <a:lnTo>
                  <a:pt x="3832764" y="0"/>
                </a:lnTo>
                <a:lnTo>
                  <a:pt x="3833410" y="4411"/>
                </a:lnTo>
                <a:cubicBezTo>
                  <a:pt x="3834310" y="12542"/>
                  <a:pt x="3834933" y="20617"/>
                  <a:pt x="3835321" y="28434"/>
                </a:cubicBezTo>
                <a:cubicBezTo>
                  <a:pt x="3843020" y="30350"/>
                  <a:pt x="3840588" y="61692"/>
                  <a:pt x="3852266" y="50998"/>
                </a:cubicBezTo>
                <a:cubicBezTo>
                  <a:pt x="3853153" y="61314"/>
                  <a:pt x="3849223" y="70391"/>
                  <a:pt x="3856614" y="62023"/>
                </a:cubicBezTo>
                <a:cubicBezTo>
                  <a:pt x="3857136" y="65272"/>
                  <a:pt x="3858208" y="66796"/>
                  <a:pt x="3859557" y="67517"/>
                </a:cubicBezTo>
                <a:lnTo>
                  <a:pt x="3860141" y="67604"/>
                </a:lnTo>
                <a:lnTo>
                  <a:pt x="3861913" y="90672"/>
                </a:lnTo>
                <a:lnTo>
                  <a:pt x="3863084" y="93141"/>
                </a:lnTo>
                <a:cubicBezTo>
                  <a:pt x="3863070" y="98407"/>
                  <a:pt x="3863057" y="103672"/>
                  <a:pt x="3863043" y="108938"/>
                </a:cubicBezTo>
                <a:lnTo>
                  <a:pt x="3863660" y="116693"/>
                </a:lnTo>
                <a:lnTo>
                  <a:pt x="3862518" y="119721"/>
                </a:lnTo>
                <a:cubicBezTo>
                  <a:pt x="3862017" y="122528"/>
                  <a:pt x="3862239" y="125949"/>
                  <a:pt x="3864097" y="130743"/>
                </a:cubicBezTo>
                <a:lnTo>
                  <a:pt x="3864775" y="131693"/>
                </a:lnTo>
                <a:lnTo>
                  <a:pt x="3864231" y="141960"/>
                </a:lnTo>
                <a:cubicBezTo>
                  <a:pt x="3863734" y="145469"/>
                  <a:pt x="3862886" y="148837"/>
                  <a:pt x="3861543" y="151981"/>
                </a:cubicBezTo>
                <a:cubicBezTo>
                  <a:pt x="3876816" y="176028"/>
                  <a:pt x="3873891" y="209754"/>
                  <a:pt x="3881956" y="241275"/>
                </a:cubicBezTo>
                <a:cubicBezTo>
                  <a:pt x="3880805" y="282291"/>
                  <a:pt x="3871108" y="290637"/>
                  <a:pt x="3883245" y="317540"/>
                </a:cubicBezTo>
                <a:cubicBezTo>
                  <a:pt x="3887431" y="330343"/>
                  <a:pt x="3884915" y="349601"/>
                  <a:pt x="3894824" y="382132"/>
                </a:cubicBezTo>
                <a:cubicBezTo>
                  <a:pt x="3902184" y="412768"/>
                  <a:pt x="3905028" y="440981"/>
                  <a:pt x="3912029" y="468465"/>
                </a:cubicBezTo>
                <a:cubicBezTo>
                  <a:pt x="3918870" y="501219"/>
                  <a:pt x="3919171" y="493504"/>
                  <a:pt x="3923563" y="512872"/>
                </a:cubicBezTo>
                <a:cubicBezTo>
                  <a:pt x="3925161" y="516259"/>
                  <a:pt x="3933257" y="548851"/>
                  <a:pt x="3935302" y="551780"/>
                </a:cubicBezTo>
                <a:cubicBezTo>
                  <a:pt x="3940193" y="569420"/>
                  <a:pt x="3948108" y="591435"/>
                  <a:pt x="3952908" y="618713"/>
                </a:cubicBezTo>
                <a:cubicBezTo>
                  <a:pt x="3949597" y="640336"/>
                  <a:pt x="3968857" y="662091"/>
                  <a:pt x="3964097" y="689135"/>
                </a:cubicBezTo>
                <a:cubicBezTo>
                  <a:pt x="3963409" y="698730"/>
                  <a:pt x="3967777" y="726290"/>
                  <a:pt x="3972561" y="730194"/>
                </a:cubicBezTo>
                <a:cubicBezTo>
                  <a:pt x="3974287" y="735671"/>
                  <a:pt x="3973869" y="742863"/>
                  <a:pt x="3978553" y="744105"/>
                </a:cubicBezTo>
                <a:cubicBezTo>
                  <a:pt x="3984369" y="746793"/>
                  <a:pt x="3979392" y="769550"/>
                  <a:pt x="3985056" y="764665"/>
                </a:cubicBezTo>
                <a:cubicBezTo>
                  <a:pt x="3981721" y="780759"/>
                  <a:pt x="3994221" y="788526"/>
                  <a:pt x="3998681" y="799644"/>
                </a:cubicBezTo>
                <a:cubicBezTo>
                  <a:pt x="3996807" y="806167"/>
                  <a:pt x="3999133" y="812044"/>
                  <a:pt x="4002586" y="819512"/>
                </a:cubicBezTo>
                <a:lnTo>
                  <a:pt x="4007152" y="829775"/>
                </a:lnTo>
                <a:cubicBezTo>
                  <a:pt x="4007290" y="831346"/>
                  <a:pt x="4007429" y="832918"/>
                  <a:pt x="4007568" y="834489"/>
                </a:cubicBezTo>
                <a:cubicBezTo>
                  <a:pt x="4008582" y="842878"/>
                  <a:pt x="4012501" y="870527"/>
                  <a:pt x="4013238" y="880111"/>
                </a:cubicBezTo>
                <a:lnTo>
                  <a:pt x="4011990" y="891990"/>
                </a:lnTo>
                <a:cubicBezTo>
                  <a:pt x="4012878" y="895711"/>
                  <a:pt x="4017741" y="899277"/>
                  <a:pt x="4018561" y="902435"/>
                </a:cubicBezTo>
                <a:lnTo>
                  <a:pt x="4016914" y="910937"/>
                </a:lnTo>
                <a:cubicBezTo>
                  <a:pt x="4021666" y="910045"/>
                  <a:pt x="4017754" y="920062"/>
                  <a:pt x="4017630" y="927631"/>
                </a:cubicBezTo>
                <a:cubicBezTo>
                  <a:pt x="4017765" y="943134"/>
                  <a:pt x="4017899" y="958638"/>
                  <a:pt x="4018033" y="974141"/>
                </a:cubicBezTo>
                <a:lnTo>
                  <a:pt x="4020844" y="1002853"/>
                </a:lnTo>
                <a:lnTo>
                  <a:pt x="4019159" y="1011649"/>
                </a:lnTo>
                <a:cubicBezTo>
                  <a:pt x="4018755" y="1030805"/>
                  <a:pt x="4025427" y="1051984"/>
                  <a:pt x="4019983" y="1065586"/>
                </a:cubicBezTo>
                <a:cubicBezTo>
                  <a:pt x="4019342" y="1071115"/>
                  <a:pt x="4019489" y="1076118"/>
                  <a:pt x="4020124" y="1080768"/>
                </a:cubicBezTo>
                <a:lnTo>
                  <a:pt x="4023046" y="1093182"/>
                </a:lnTo>
                <a:lnTo>
                  <a:pt x="4030993" y="1117768"/>
                </a:lnTo>
                <a:cubicBezTo>
                  <a:pt x="4017255" y="1119010"/>
                  <a:pt x="4036257" y="1175819"/>
                  <a:pt x="4024084" y="1169607"/>
                </a:cubicBezTo>
                <a:cubicBezTo>
                  <a:pt x="4026558" y="1192318"/>
                  <a:pt x="4002019" y="1213340"/>
                  <a:pt x="4015242" y="1235237"/>
                </a:cubicBezTo>
                <a:cubicBezTo>
                  <a:pt x="4014162" y="1269305"/>
                  <a:pt x="4018570" y="1317827"/>
                  <a:pt x="4017602" y="1350990"/>
                </a:cubicBezTo>
                <a:cubicBezTo>
                  <a:pt x="4023169" y="1344874"/>
                  <a:pt x="4021893" y="1374627"/>
                  <a:pt x="4021736" y="1378298"/>
                </a:cubicBezTo>
                <a:cubicBezTo>
                  <a:pt x="4018952" y="1400570"/>
                  <a:pt x="4019832" y="1419813"/>
                  <a:pt x="4016278" y="1458310"/>
                </a:cubicBezTo>
                <a:cubicBezTo>
                  <a:pt x="4018014" y="1492373"/>
                  <a:pt x="4008830" y="1521984"/>
                  <a:pt x="4018868" y="1553366"/>
                </a:cubicBezTo>
                <a:cubicBezTo>
                  <a:pt x="4016990" y="1555494"/>
                  <a:pt x="4015540" y="1558122"/>
                  <a:pt x="4014402" y="1561090"/>
                </a:cubicBezTo>
                <a:lnTo>
                  <a:pt x="4011936" y="1570307"/>
                </a:lnTo>
                <a:lnTo>
                  <a:pt x="4012405" y="1571592"/>
                </a:lnTo>
                <a:cubicBezTo>
                  <a:pt x="4013272" y="1577147"/>
                  <a:pt x="4012836" y="1580457"/>
                  <a:pt x="4011825" y="1582767"/>
                </a:cubicBezTo>
                <a:lnTo>
                  <a:pt x="4010160" y="1584906"/>
                </a:lnTo>
                <a:lnTo>
                  <a:pt x="4009282" y="1592480"/>
                </a:lnTo>
                <a:lnTo>
                  <a:pt x="4004224" y="1632608"/>
                </a:lnTo>
                <a:lnTo>
                  <a:pt x="4004766" y="1633033"/>
                </a:lnTo>
                <a:cubicBezTo>
                  <a:pt x="4005917" y="1634501"/>
                  <a:pt x="4006652" y="1636551"/>
                  <a:pt x="4006536" y="1639879"/>
                </a:cubicBezTo>
                <a:cubicBezTo>
                  <a:pt x="4015184" y="1636475"/>
                  <a:pt x="4009709" y="1642588"/>
                  <a:pt x="4008603" y="1652696"/>
                </a:cubicBezTo>
                <a:cubicBezTo>
                  <a:pt x="4021787" y="1649666"/>
                  <a:pt x="4013526" y="1677353"/>
                  <a:pt x="4020520" y="1683689"/>
                </a:cubicBezTo>
                <a:cubicBezTo>
                  <a:pt x="4019410" y="1691182"/>
                  <a:pt x="4018476" y="1699055"/>
                  <a:pt x="4017793" y="1707144"/>
                </a:cubicBezTo>
                <a:cubicBezTo>
                  <a:pt x="4017716" y="1708742"/>
                  <a:pt x="4017637" y="1710339"/>
                  <a:pt x="4017559" y="1711937"/>
                </a:cubicBezTo>
                <a:lnTo>
                  <a:pt x="4017686" y="1712065"/>
                </a:lnTo>
                <a:cubicBezTo>
                  <a:pt x="4017911" y="1713173"/>
                  <a:pt x="4017938" y="1714774"/>
                  <a:pt x="4017696" y="1717183"/>
                </a:cubicBezTo>
                <a:lnTo>
                  <a:pt x="4017133" y="1720681"/>
                </a:lnTo>
                <a:lnTo>
                  <a:pt x="4016678" y="1729981"/>
                </a:lnTo>
                <a:lnTo>
                  <a:pt x="4017384" y="1733388"/>
                </a:lnTo>
                <a:lnTo>
                  <a:pt x="4018907" y="1735034"/>
                </a:lnTo>
                <a:cubicBezTo>
                  <a:pt x="4018834" y="1735303"/>
                  <a:pt x="4018762" y="1735573"/>
                  <a:pt x="4018689" y="1735842"/>
                </a:cubicBezTo>
                <a:cubicBezTo>
                  <a:pt x="4015637" y="1741502"/>
                  <a:pt x="4011570" y="1742214"/>
                  <a:pt x="4022227" y="1754258"/>
                </a:cubicBezTo>
                <a:cubicBezTo>
                  <a:pt x="4017088" y="1767842"/>
                  <a:pt x="4023675" y="1773031"/>
                  <a:pt x="4025215" y="1794468"/>
                </a:cubicBezTo>
                <a:cubicBezTo>
                  <a:pt x="4020602" y="1801685"/>
                  <a:pt x="4021846" y="1809129"/>
                  <a:pt x="4024929" y="1817026"/>
                </a:cubicBezTo>
                <a:cubicBezTo>
                  <a:pt x="4022135" y="1836468"/>
                  <a:pt x="4026097" y="1856359"/>
                  <a:pt x="4026330" y="1879330"/>
                </a:cubicBezTo>
                <a:lnTo>
                  <a:pt x="4036998" y="1941432"/>
                </a:lnTo>
                <a:lnTo>
                  <a:pt x="4036084" y="2000732"/>
                </a:lnTo>
                <a:cubicBezTo>
                  <a:pt x="4034263" y="2008113"/>
                  <a:pt x="4032229" y="2015157"/>
                  <a:pt x="4030076" y="2021755"/>
                </a:cubicBezTo>
                <a:cubicBezTo>
                  <a:pt x="4035967" y="2031320"/>
                  <a:pt x="4023973" y="2053600"/>
                  <a:pt x="4037221" y="2057342"/>
                </a:cubicBezTo>
                <a:cubicBezTo>
                  <a:pt x="4034697" y="2066435"/>
                  <a:pt x="4028501" y="2069516"/>
                  <a:pt x="4037394" y="2070619"/>
                </a:cubicBezTo>
                <a:cubicBezTo>
                  <a:pt x="4036804" y="2073734"/>
                  <a:pt x="4037226" y="2076065"/>
                  <a:pt x="4038135" y="2078045"/>
                </a:cubicBezTo>
                <a:lnTo>
                  <a:pt x="4038600" y="2078724"/>
                </a:lnTo>
                <a:lnTo>
                  <a:pt x="4032779" y="2098845"/>
                </a:lnTo>
                <a:lnTo>
                  <a:pt x="4032983" y="2102024"/>
                </a:lnTo>
                <a:lnTo>
                  <a:pt x="4027939" y="2114492"/>
                </a:lnTo>
                <a:lnTo>
                  <a:pt x="4018466" y="2141885"/>
                </a:lnTo>
                <a:cubicBezTo>
                  <a:pt x="4016935" y="2144144"/>
                  <a:pt x="4008999" y="2172239"/>
                  <a:pt x="4006867" y="2173326"/>
                </a:cubicBezTo>
                <a:cubicBezTo>
                  <a:pt x="4012131" y="2208338"/>
                  <a:pt x="3995887" y="2179358"/>
                  <a:pt x="3992697" y="2212754"/>
                </a:cubicBezTo>
                <a:cubicBezTo>
                  <a:pt x="4005768" y="2234675"/>
                  <a:pt x="3987982" y="2231911"/>
                  <a:pt x="3984358" y="2281700"/>
                </a:cubicBezTo>
                <a:cubicBezTo>
                  <a:pt x="3976909" y="2307292"/>
                  <a:pt x="3981397" y="2321058"/>
                  <a:pt x="3966554" y="2358247"/>
                </a:cubicBezTo>
                <a:cubicBezTo>
                  <a:pt x="3960999" y="2394590"/>
                  <a:pt x="3953833" y="2470676"/>
                  <a:pt x="3951025" y="2499761"/>
                </a:cubicBezTo>
                <a:cubicBezTo>
                  <a:pt x="3960739" y="2527319"/>
                  <a:pt x="3950548" y="2509832"/>
                  <a:pt x="3949702" y="2532758"/>
                </a:cubicBezTo>
                <a:cubicBezTo>
                  <a:pt x="3938760" y="2520705"/>
                  <a:pt x="3952389" y="2562520"/>
                  <a:pt x="3938861" y="2556795"/>
                </a:cubicBezTo>
                <a:cubicBezTo>
                  <a:pt x="3939134" y="2561148"/>
                  <a:pt x="3939827" y="2565547"/>
                  <a:pt x="3940623" y="2570003"/>
                </a:cubicBezTo>
                <a:cubicBezTo>
                  <a:pt x="3940759" y="2570781"/>
                  <a:pt x="3940897" y="2571558"/>
                  <a:pt x="3941033" y="2572336"/>
                </a:cubicBezTo>
                <a:lnTo>
                  <a:pt x="3940366" y="2580478"/>
                </a:lnTo>
                <a:lnTo>
                  <a:pt x="3943063" y="2584265"/>
                </a:lnTo>
                <a:lnTo>
                  <a:pt x="3944125" y="2597587"/>
                </a:lnTo>
                <a:cubicBezTo>
                  <a:pt x="3944077" y="2602348"/>
                  <a:pt x="3943504" y="2607198"/>
                  <a:pt x="3942089" y="2612155"/>
                </a:cubicBezTo>
                <a:cubicBezTo>
                  <a:pt x="3932438" y="2625816"/>
                  <a:pt x="3941792" y="2663179"/>
                  <a:pt x="3929196" y="2679622"/>
                </a:cubicBezTo>
                <a:cubicBezTo>
                  <a:pt x="3925571" y="2686502"/>
                  <a:pt x="3920517" y="2712894"/>
                  <a:pt x="3923315" y="2720986"/>
                </a:cubicBezTo>
                <a:cubicBezTo>
                  <a:pt x="3923036" y="2727128"/>
                  <a:pt x="3920401" y="2732389"/>
                  <a:pt x="3923961" y="2738269"/>
                </a:cubicBezTo>
                <a:cubicBezTo>
                  <a:pt x="3928018" y="2746479"/>
                  <a:pt x="3916599" y="2759296"/>
                  <a:pt x="3922927" y="2761348"/>
                </a:cubicBezTo>
                <a:cubicBezTo>
                  <a:pt x="3919813" y="2786694"/>
                  <a:pt x="3907933" y="2868089"/>
                  <a:pt x="3905273" y="2890343"/>
                </a:cubicBezTo>
                <a:cubicBezTo>
                  <a:pt x="3905945" y="2891698"/>
                  <a:pt x="3906516" y="2893225"/>
                  <a:pt x="3906968" y="2894872"/>
                </a:cubicBezTo>
                <a:cubicBezTo>
                  <a:pt x="3909594" y="2904456"/>
                  <a:pt x="3907729" y="2916058"/>
                  <a:pt x="3902804" y="2920783"/>
                </a:cubicBezTo>
                <a:cubicBezTo>
                  <a:pt x="3885416" y="2946524"/>
                  <a:pt x="3880691" y="2976695"/>
                  <a:pt x="3873409" y="3003309"/>
                </a:cubicBezTo>
                <a:cubicBezTo>
                  <a:pt x="3866483" y="3034202"/>
                  <a:pt x="3883685" y="3021162"/>
                  <a:pt x="3865677" y="3054172"/>
                </a:cubicBezTo>
                <a:cubicBezTo>
                  <a:pt x="3869656" y="3061216"/>
                  <a:pt x="3869021" y="3066386"/>
                  <a:pt x="3865322" y="3073552"/>
                </a:cubicBezTo>
                <a:cubicBezTo>
                  <a:pt x="3862309" y="3088769"/>
                  <a:pt x="3874353" y="3094511"/>
                  <a:pt x="3864576" y="3105939"/>
                </a:cubicBezTo>
                <a:cubicBezTo>
                  <a:pt x="3871414" y="3106866"/>
                  <a:pt x="3862070" y="3136685"/>
                  <a:pt x="3869897" y="3133416"/>
                </a:cubicBezTo>
                <a:cubicBezTo>
                  <a:pt x="3873987" y="3146871"/>
                  <a:pt x="3863598" y="3146263"/>
                  <a:pt x="3866944" y="3159200"/>
                </a:cubicBezTo>
                <a:cubicBezTo>
                  <a:pt x="3866209" y="3171160"/>
                  <a:pt x="3861238" y="3148758"/>
                  <a:pt x="3858655" y="3160960"/>
                </a:cubicBezTo>
                <a:cubicBezTo>
                  <a:pt x="3856672" y="3176428"/>
                  <a:pt x="3845007" y="3169580"/>
                  <a:pt x="3857964" y="3189916"/>
                </a:cubicBezTo>
                <a:cubicBezTo>
                  <a:pt x="3851730" y="3203678"/>
                  <a:pt x="3857918" y="3210651"/>
                  <a:pt x="3857749" y="3234304"/>
                </a:cubicBezTo>
                <a:lnTo>
                  <a:pt x="3855596" y="3240571"/>
                </a:lnTo>
                <a:lnTo>
                  <a:pt x="3861634" y="3248569"/>
                </a:lnTo>
                <a:cubicBezTo>
                  <a:pt x="3864052" y="3253014"/>
                  <a:pt x="3865516" y="3258342"/>
                  <a:pt x="3864663" y="3265444"/>
                </a:cubicBezTo>
                <a:cubicBezTo>
                  <a:pt x="3848300" y="3307894"/>
                  <a:pt x="3875588" y="3268090"/>
                  <a:pt x="3865146" y="3338829"/>
                </a:cubicBezTo>
                <a:cubicBezTo>
                  <a:pt x="3862730" y="3342195"/>
                  <a:pt x="3864130" y="3351680"/>
                  <a:pt x="3867052" y="3351725"/>
                </a:cubicBezTo>
                <a:cubicBezTo>
                  <a:pt x="3865794" y="3356006"/>
                  <a:pt x="3859439" y="3365106"/>
                  <a:pt x="3863912" y="3367707"/>
                </a:cubicBezTo>
                <a:cubicBezTo>
                  <a:pt x="3863241" y="3379301"/>
                  <a:pt x="3861774" y="3390600"/>
                  <a:pt x="3859561" y="3401335"/>
                </a:cubicBezTo>
                <a:lnTo>
                  <a:pt x="3853212" y="3423129"/>
                </a:lnTo>
                <a:lnTo>
                  <a:pt x="3856572" y="3428759"/>
                </a:lnTo>
                <a:lnTo>
                  <a:pt x="3856601" y="3428999"/>
                </a:lnTo>
                <a:lnTo>
                  <a:pt x="0" y="3428999"/>
                </a:lnTo>
                <a:close/>
              </a:path>
            </a:pathLst>
          </a:custGeom>
        </p:spPr>
      </p:pic>
      <p:pic>
        <p:nvPicPr>
          <p:cNvPr id="4" name="Kuva 3" descr="Avoin tiede ja tutkimus | Itä-Suomen yliopisto">
            <a:extLst>
              <a:ext uri="{FF2B5EF4-FFF2-40B4-BE49-F238E27FC236}">
                <a16:creationId xmlns:a16="http://schemas.microsoft.com/office/drawing/2014/main" id="{D47F29A4-197C-A3FE-8CC7-7277CD00A1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493" r="7285" b="4"/>
          <a:stretch/>
        </p:blipFill>
        <p:spPr>
          <a:xfrm>
            <a:off x="9" y="-7"/>
            <a:ext cx="3832765" cy="3493830"/>
          </a:xfrm>
          <a:custGeom>
            <a:avLst/>
            <a:gdLst/>
            <a:ahLst/>
            <a:cxnLst/>
            <a:rect l="l" t="t" r="r" b="b"/>
            <a:pathLst>
              <a:path w="3832765" h="3429000">
                <a:moveTo>
                  <a:pt x="0" y="0"/>
                </a:moveTo>
                <a:lnTo>
                  <a:pt x="3647227" y="0"/>
                </a:lnTo>
                <a:lnTo>
                  <a:pt x="3639550" y="38855"/>
                </a:lnTo>
                <a:cubicBezTo>
                  <a:pt x="3636650" y="54773"/>
                  <a:pt x="3634345" y="68219"/>
                  <a:pt x="3632595" y="77266"/>
                </a:cubicBezTo>
                <a:cubicBezTo>
                  <a:pt x="3626536" y="79781"/>
                  <a:pt x="3626501" y="84794"/>
                  <a:pt x="3629067" y="94172"/>
                </a:cubicBezTo>
                <a:cubicBezTo>
                  <a:pt x="3627578" y="163765"/>
                  <a:pt x="3557526" y="242917"/>
                  <a:pt x="3584106" y="259179"/>
                </a:cubicBezTo>
                <a:cubicBezTo>
                  <a:pt x="3583700" y="275569"/>
                  <a:pt x="3606846" y="331307"/>
                  <a:pt x="3599938" y="369872"/>
                </a:cubicBezTo>
                <a:cubicBezTo>
                  <a:pt x="3585388" y="383902"/>
                  <a:pt x="3596928" y="466732"/>
                  <a:pt x="3595032" y="485807"/>
                </a:cubicBezTo>
                <a:cubicBezTo>
                  <a:pt x="3585943" y="488250"/>
                  <a:pt x="3592517" y="521115"/>
                  <a:pt x="3579338" y="516547"/>
                </a:cubicBezTo>
                <a:cubicBezTo>
                  <a:pt x="3573622" y="519766"/>
                  <a:pt x="3573367" y="529229"/>
                  <a:pt x="3578241" y="534293"/>
                </a:cubicBezTo>
                <a:cubicBezTo>
                  <a:pt x="3576722" y="545474"/>
                  <a:pt x="3569890" y="551581"/>
                  <a:pt x="3577790" y="563888"/>
                </a:cubicBezTo>
                <a:cubicBezTo>
                  <a:pt x="3576008" y="579306"/>
                  <a:pt x="3555937" y="592508"/>
                  <a:pt x="3568362" y="606614"/>
                </a:cubicBezTo>
                <a:cubicBezTo>
                  <a:pt x="3548060" y="617296"/>
                  <a:pt x="3566748" y="665721"/>
                  <a:pt x="3562360" y="696544"/>
                </a:cubicBezTo>
                <a:cubicBezTo>
                  <a:pt x="3540870" y="749643"/>
                  <a:pt x="3563552" y="814684"/>
                  <a:pt x="3525923" y="839698"/>
                </a:cubicBezTo>
                <a:cubicBezTo>
                  <a:pt x="3535181" y="895191"/>
                  <a:pt x="3521523" y="937628"/>
                  <a:pt x="3518879" y="980382"/>
                </a:cubicBezTo>
                <a:cubicBezTo>
                  <a:pt x="3513995" y="999599"/>
                  <a:pt x="3527321" y="1012505"/>
                  <a:pt x="3515302" y="1028426"/>
                </a:cubicBezTo>
                <a:cubicBezTo>
                  <a:pt x="3518279" y="1066840"/>
                  <a:pt x="3496325" y="1148092"/>
                  <a:pt x="3536738" y="1210870"/>
                </a:cubicBezTo>
                <a:lnTo>
                  <a:pt x="3591526" y="1380154"/>
                </a:lnTo>
                <a:cubicBezTo>
                  <a:pt x="3610626" y="1430030"/>
                  <a:pt x="3618402" y="1446676"/>
                  <a:pt x="3627364" y="1475232"/>
                </a:cubicBezTo>
                <a:cubicBezTo>
                  <a:pt x="3630584" y="1500131"/>
                  <a:pt x="3621205" y="1517302"/>
                  <a:pt x="3629315" y="1551492"/>
                </a:cubicBezTo>
                <a:cubicBezTo>
                  <a:pt x="3627771" y="1569255"/>
                  <a:pt x="3642142" y="1604305"/>
                  <a:pt x="3642065" y="1616703"/>
                </a:cubicBezTo>
                <a:cubicBezTo>
                  <a:pt x="3644190" y="1615867"/>
                  <a:pt x="3646228" y="1622618"/>
                  <a:pt x="3644837" y="1625880"/>
                </a:cubicBezTo>
                <a:cubicBezTo>
                  <a:pt x="3644873" y="1682450"/>
                  <a:pt x="3660396" y="1644242"/>
                  <a:pt x="3653089" y="1681195"/>
                </a:cubicBezTo>
                <a:cubicBezTo>
                  <a:pt x="3653672" y="1703685"/>
                  <a:pt x="3678100" y="1693642"/>
                  <a:pt x="3669268" y="1720463"/>
                </a:cubicBezTo>
                <a:cubicBezTo>
                  <a:pt x="3672709" y="1747068"/>
                  <a:pt x="3683894" y="1760489"/>
                  <a:pt x="3680555" y="1787683"/>
                </a:cubicBezTo>
                <a:cubicBezTo>
                  <a:pt x="3683815" y="1812577"/>
                  <a:pt x="3690283" y="1832624"/>
                  <a:pt x="3690144" y="1854892"/>
                </a:cubicBezTo>
                <a:cubicBezTo>
                  <a:pt x="3694176" y="1862246"/>
                  <a:pt x="3696364" y="1869845"/>
                  <a:pt x="3692847" y="1879545"/>
                </a:cubicBezTo>
                <a:lnTo>
                  <a:pt x="3705899" y="1950159"/>
                </a:lnTo>
                <a:cubicBezTo>
                  <a:pt x="3705811" y="1963349"/>
                  <a:pt x="3696947" y="1944883"/>
                  <a:pt x="3698529" y="1956744"/>
                </a:cubicBezTo>
                <a:cubicBezTo>
                  <a:pt x="3704089" y="1967128"/>
                  <a:pt x="3694319" y="1972691"/>
                  <a:pt x="3700670" y="1983128"/>
                </a:cubicBezTo>
                <a:cubicBezTo>
                  <a:pt x="3707325" y="1975376"/>
                  <a:pt x="3704290" y="2019261"/>
                  <a:pt x="3710819" y="2016104"/>
                </a:cubicBezTo>
                <a:cubicBezTo>
                  <a:pt x="3703899" y="2032806"/>
                  <a:pt x="3716180" y="2041037"/>
                  <a:pt x="3716263" y="2057358"/>
                </a:cubicBezTo>
                <a:cubicBezTo>
                  <a:pt x="3714181" y="2066395"/>
                  <a:pt x="3708419" y="2088153"/>
                  <a:pt x="3713451" y="2092532"/>
                </a:cubicBezTo>
                <a:cubicBezTo>
                  <a:pt x="3702969" y="2134723"/>
                  <a:pt x="3713408" y="2112089"/>
                  <a:pt x="3712825" y="2145702"/>
                </a:cubicBezTo>
                <a:cubicBezTo>
                  <a:pt x="3711099" y="2175441"/>
                  <a:pt x="3721651" y="2170882"/>
                  <a:pt x="3710370" y="2205762"/>
                </a:cubicBezTo>
                <a:cubicBezTo>
                  <a:pt x="3706686" y="2213193"/>
                  <a:pt x="3707151" y="2225380"/>
                  <a:pt x="3711407" y="2232983"/>
                </a:cubicBezTo>
                <a:cubicBezTo>
                  <a:pt x="3712139" y="2234292"/>
                  <a:pt x="3712959" y="2235411"/>
                  <a:pt x="3713840" y="2236309"/>
                </a:cubicBezTo>
                <a:cubicBezTo>
                  <a:pt x="3705311" y="2258197"/>
                  <a:pt x="3712810" y="2264929"/>
                  <a:pt x="3706371" y="2276362"/>
                </a:cubicBezTo>
                <a:cubicBezTo>
                  <a:pt x="3707813" y="2303313"/>
                  <a:pt x="3719116" y="2319717"/>
                  <a:pt x="3713548" y="2330164"/>
                </a:cubicBezTo>
                <a:cubicBezTo>
                  <a:pt x="3716700" y="2349548"/>
                  <a:pt x="3722681" y="2379563"/>
                  <a:pt x="3725281" y="2392669"/>
                </a:cubicBezTo>
                <a:cubicBezTo>
                  <a:pt x="3729704" y="2396182"/>
                  <a:pt x="3728251" y="2402767"/>
                  <a:pt x="3729156" y="2408800"/>
                </a:cubicBezTo>
                <a:cubicBezTo>
                  <a:pt x="3733288" y="2414878"/>
                  <a:pt x="3733591" y="2443086"/>
                  <a:pt x="3731527" y="2451803"/>
                </a:cubicBezTo>
                <a:lnTo>
                  <a:pt x="3736702" y="2478754"/>
                </a:lnTo>
                <a:cubicBezTo>
                  <a:pt x="3728550" y="2525478"/>
                  <a:pt x="3760386" y="2545889"/>
                  <a:pt x="3730701" y="2582746"/>
                </a:cubicBezTo>
                <a:cubicBezTo>
                  <a:pt x="3730821" y="2599785"/>
                  <a:pt x="3740171" y="2587220"/>
                  <a:pt x="3740291" y="2604259"/>
                </a:cubicBezTo>
                <a:cubicBezTo>
                  <a:pt x="3743848" y="2626667"/>
                  <a:pt x="3731064" y="2615985"/>
                  <a:pt x="3745312" y="2636571"/>
                </a:cubicBezTo>
                <a:cubicBezTo>
                  <a:pt x="3741774" y="2677126"/>
                  <a:pt x="3756230" y="2698390"/>
                  <a:pt x="3745913" y="2734956"/>
                </a:cubicBezTo>
                <a:cubicBezTo>
                  <a:pt x="3751211" y="2727858"/>
                  <a:pt x="3750682" y="2814031"/>
                  <a:pt x="3749695" y="2825841"/>
                </a:cubicBezTo>
                <a:cubicBezTo>
                  <a:pt x="3749942" y="2850991"/>
                  <a:pt x="3747920" y="2877551"/>
                  <a:pt x="3747393" y="2915771"/>
                </a:cubicBezTo>
                <a:cubicBezTo>
                  <a:pt x="3750755" y="2949567"/>
                  <a:pt x="3739923" y="2933903"/>
                  <a:pt x="3751447" y="2964244"/>
                </a:cubicBezTo>
                <a:cubicBezTo>
                  <a:pt x="3751616" y="2982921"/>
                  <a:pt x="3749341" y="3024704"/>
                  <a:pt x="3748411" y="3027834"/>
                </a:cubicBezTo>
                <a:lnTo>
                  <a:pt x="3748938" y="3029071"/>
                </a:lnTo>
                <a:cubicBezTo>
                  <a:pt x="3750070" y="3034527"/>
                  <a:pt x="3749794" y="3037871"/>
                  <a:pt x="3748894" y="3040270"/>
                </a:cubicBezTo>
                <a:lnTo>
                  <a:pt x="3747334" y="3042558"/>
                </a:lnTo>
                <a:cubicBezTo>
                  <a:pt x="3747162" y="3045102"/>
                  <a:pt x="3746989" y="3047646"/>
                  <a:pt x="3746817" y="3050190"/>
                </a:cubicBezTo>
                <a:lnTo>
                  <a:pt x="3744491" y="3065086"/>
                </a:lnTo>
                <a:lnTo>
                  <a:pt x="3745283" y="3068003"/>
                </a:lnTo>
                <a:lnTo>
                  <a:pt x="3743686" y="3090671"/>
                </a:lnTo>
                <a:lnTo>
                  <a:pt x="3744246" y="3091046"/>
                </a:lnTo>
                <a:cubicBezTo>
                  <a:pt x="3745467" y="3092400"/>
                  <a:pt x="3746300" y="3094375"/>
                  <a:pt x="3746343" y="3097703"/>
                </a:cubicBezTo>
                <a:cubicBezTo>
                  <a:pt x="3754816" y="3093496"/>
                  <a:pt x="3749641" y="3100105"/>
                  <a:pt x="3749018" y="3110287"/>
                </a:cubicBezTo>
                <a:cubicBezTo>
                  <a:pt x="3762039" y="3106026"/>
                  <a:pt x="3755113" y="3134407"/>
                  <a:pt x="3762400" y="3140063"/>
                </a:cubicBezTo>
                <a:cubicBezTo>
                  <a:pt x="3761648" y="3147641"/>
                  <a:pt x="3761093" y="3155576"/>
                  <a:pt x="3760798" y="3163705"/>
                </a:cubicBezTo>
                <a:cubicBezTo>
                  <a:pt x="3760796" y="3165306"/>
                  <a:pt x="3760795" y="3166906"/>
                  <a:pt x="3760793" y="3168507"/>
                </a:cubicBezTo>
                <a:lnTo>
                  <a:pt x="3760925" y="3168621"/>
                </a:lnTo>
                <a:cubicBezTo>
                  <a:pt x="3761203" y="3169703"/>
                  <a:pt x="3761307" y="3171298"/>
                  <a:pt x="3761180" y="3173722"/>
                </a:cubicBezTo>
                <a:lnTo>
                  <a:pt x="3760784" y="3177263"/>
                </a:lnTo>
                <a:lnTo>
                  <a:pt x="3760776" y="3186578"/>
                </a:lnTo>
                <a:lnTo>
                  <a:pt x="3761644" y="3189908"/>
                </a:lnTo>
                <a:cubicBezTo>
                  <a:pt x="3767239" y="3200999"/>
                  <a:pt x="3784386" y="3192521"/>
                  <a:pt x="3778090" y="3215620"/>
                </a:cubicBezTo>
                <a:cubicBezTo>
                  <a:pt x="3782929" y="3238942"/>
                  <a:pt x="3794645" y="3248487"/>
                  <a:pt x="3792860" y="3273934"/>
                </a:cubicBezTo>
                <a:cubicBezTo>
                  <a:pt x="3797428" y="3295746"/>
                  <a:pt x="3804878" y="3312408"/>
                  <a:pt x="3805965" y="3332638"/>
                </a:cubicBezTo>
                <a:cubicBezTo>
                  <a:pt x="3810325" y="3338359"/>
                  <a:pt x="3812891" y="3344736"/>
                  <a:pt x="3809972" y="3354360"/>
                </a:cubicBezTo>
                <a:cubicBezTo>
                  <a:pt x="3815463" y="3373933"/>
                  <a:pt x="3822569" y="3374995"/>
                  <a:pt x="3820366" y="3391014"/>
                </a:cubicBezTo>
                <a:cubicBezTo>
                  <a:pt x="3832550" y="3396219"/>
                  <a:pt x="3828906" y="3399305"/>
                  <a:pt x="3827143" y="3406519"/>
                </a:cubicBezTo>
                <a:cubicBezTo>
                  <a:pt x="3827126" y="3406819"/>
                  <a:pt x="3827110" y="3407118"/>
                  <a:pt x="3827093" y="3407418"/>
                </a:cubicBezTo>
                <a:lnTo>
                  <a:pt x="3828820" y="3408091"/>
                </a:lnTo>
                <a:lnTo>
                  <a:pt x="3830121" y="3410929"/>
                </a:lnTo>
                <a:lnTo>
                  <a:pt x="3831461" y="3420084"/>
                </a:lnTo>
                <a:cubicBezTo>
                  <a:pt x="3831507" y="3421309"/>
                  <a:pt x="3831554" y="3422534"/>
                  <a:pt x="3831600" y="3423759"/>
                </a:cubicBezTo>
                <a:cubicBezTo>
                  <a:pt x="3831831" y="3426205"/>
                  <a:pt x="3832160" y="3427719"/>
                  <a:pt x="3832580" y="3428642"/>
                </a:cubicBezTo>
                <a:cubicBezTo>
                  <a:pt x="3832626" y="3428658"/>
                  <a:pt x="3832672" y="3428675"/>
                  <a:pt x="3832719" y="3428690"/>
                </a:cubicBezTo>
                <a:lnTo>
                  <a:pt x="3832765" y="3429000"/>
                </a:lnTo>
                <a:lnTo>
                  <a:pt x="0" y="3429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38237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E5BB83-0089-162D-50DA-CB90FF03A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315" y="366185"/>
            <a:ext cx="4938485" cy="1325033"/>
          </a:xfrm>
        </p:spPr>
        <p:txBody>
          <a:bodyPr>
            <a:normAutofit fontScale="90000"/>
          </a:bodyPr>
          <a:lstStyle/>
          <a:p>
            <a:r>
              <a:rPr lang="en-US" b="1" err="1">
                <a:solidFill>
                  <a:schemeClr val="accent4"/>
                </a:solidFill>
                <a:latin typeface="Fira Sans Black"/>
              </a:rPr>
              <a:t>Korkeakouluviikko</a:t>
            </a:r>
            <a:r>
              <a:rPr lang="en-US" b="1">
                <a:solidFill>
                  <a:schemeClr val="accent4"/>
                </a:solidFill>
                <a:latin typeface="Fira Sans Black"/>
              </a:rPr>
              <a:t> </a:t>
            </a:r>
            <a:br>
              <a:rPr lang="en-US" b="1">
                <a:solidFill>
                  <a:schemeClr val="accent4"/>
                </a:solidFill>
                <a:latin typeface="Fira Sans Black"/>
              </a:rPr>
            </a:br>
            <a:r>
              <a:rPr lang="en-US" b="1">
                <a:solidFill>
                  <a:schemeClr val="accent4"/>
                </a:solidFill>
                <a:latin typeface="Fira Sans Black"/>
              </a:rPr>
              <a:t>7. - 11.4.2025</a:t>
            </a:r>
            <a:endParaRPr lang="fi-FI" b="1">
              <a:solidFill>
                <a:schemeClr val="accent4"/>
              </a:solidFill>
              <a:latin typeface="Fira Sans Black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5629B5-4C40-BE0D-0FC5-5874FFA2D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2057388"/>
            <a:ext cx="5825065" cy="434974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>
                <a:latin typeface="Fira Sans"/>
              </a:rPr>
              <a:t>Opiskelet viikon aikana yhden korkeakoulukurssin</a:t>
            </a:r>
          </a:p>
          <a:p>
            <a:r>
              <a:rPr lang="fi-FI">
                <a:latin typeface="Fira Sans"/>
              </a:rPr>
              <a:t>Tavoitteena tutustua	</a:t>
            </a:r>
          </a:p>
          <a:p>
            <a:pPr lvl="1"/>
            <a:r>
              <a:rPr lang="fi-FI">
                <a:latin typeface="Fira Sans"/>
              </a:rPr>
              <a:t>korkeakoulussa opiskeluun</a:t>
            </a:r>
          </a:p>
          <a:p>
            <a:pPr lvl="1"/>
            <a:r>
              <a:rPr lang="fi-FI">
                <a:latin typeface="Fira Sans"/>
              </a:rPr>
              <a:t>johonkin oppialaan</a:t>
            </a:r>
          </a:p>
          <a:p>
            <a:r>
              <a:rPr lang="fi-FI">
                <a:latin typeface="Fira Sans"/>
              </a:rPr>
              <a:t>Kursseja on valittavissa Kuopion seudun korkeakouluista:</a:t>
            </a:r>
          </a:p>
          <a:p>
            <a:pPr lvl="1"/>
            <a:r>
              <a:rPr lang="fi-FI">
                <a:latin typeface="Fira Sans"/>
              </a:rPr>
              <a:t>Itä-Suomen yliopisto (UEF) </a:t>
            </a:r>
          </a:p>
          <a:p>
            <a:pPr lvl="1"/>
            <a:r>
              <a:rPr lang="fi-FI">
                <a:latin typeface="Fira Sans"/>
              </a:rPr>
              <a:t>Savonia-ammattikorkeakoulu (Savonia-amk) </a:t>
            </a:r>
          </a:p>
          <a:p>
            <a:pPr lvl="1"/>
            <a:r>
              <a:rPr lang="fi-FI">
                <a:latin typeface="Fira Sans"/>
              </a:rPr>
              <a:t>Humanistinen ammattikorkeakoulu (</a:t>
            </a:r>
            <a:r>
              <a:rPr lang="fi-FI" err="1">
                <a:latin typeface="Fira Sans"/>
              </a:rPr>
              <a:t>Humak</a:t>
            </a:r>
            <a:r>
              <a:rPr lang="fi-FI">
                <a:latin typeface="Fira Sans"/>
              </a:rPr>
              <a:t>)</a:t>
            </a:r>
          </a:p>
          <a:p>
            <a:pPr lvl="1"/>
            <a:endParaRPr lang="fi-FI"/>
          </a:p>
          <a:p>
            <a:endParaRPr lang="fi-FI"/>
          </a:p>
        </p:txBody>
      </p:sp>
      <p:pic>
        <p:nvPicPr>
          <p:cNvPr id="8" name="Kuva 7" descr="Kuva, joka sisältää kohteen henkilö, vaate, Ihmisen kasvot, hymy&#10;&#10;Kuvaus luotu automaattisesti">
            <a:extLst>
              <a:ext uri="{FF2B5EF4-FFF2-40B4-BE49-F238E27FC236}">
                <a16:creationId xmlns:a16="http://schemas.microsoft.com/office/drawing/2014/main" id="{46149258-C813-3ED7-AD5D-8199F076F9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906" r="25561"/>
          <a:stretch/>
        </p:blipFill>
        <p:spPr>
          <a:xfrm>
            <a:off x="27" y="13"/>
            <a:ext cx="6116541" cy="6857987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75331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3463A7EB-A700-7935-9C8A-80211D8CA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>
                <a:solidFill>
                  <a:schemeClr val="accent4"/>
                </a:solidFill>
                <a:latin typeface="Fira Sans Black"/>
              </a:rPr>
              <a:t>Millaisia opintoja korkeakouluviikolla on tarjolla?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09520C-B1E6-9BDA-E2D6-ED24639FC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97870" cy="4351338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fi-FI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fi-FI" sz="3200">
                <a:latin typeface="Fira Sans"/>
              </a:rPr>
              <a:t>Osa kursseista on täysin itsenäisiä verkkokursseja, osalla on enemmän opetusta ja ohjausta   </a:t>
            </a:r>
            <a:endParaRPr lang="fi-FI" sz="3200">
              <a:ea typeface="Calibri" panose="020F0502020204030204"/>
              <a:cs typeface="Calibri" panose="020F0502020204030204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fi-FI" sz="2000">
                <a:latin typeface="Fira Sans"/>
              </a:rPr>
              <a:t>Savonian opinnot vaativat läsnäoloa 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fi-FI" sz="2000" err="1">
                <a:latin typeface="Fira Sans"/>
              </a:rPr>
              <a:t>Humakin</a:t>
            </a:r>
            <a:r>
              <a:rPr lang="fi-FI" sz="2000">
                <a:latin typeface="Fira Sans"/>
              </a:rPr>
              <a:t> opinnot vaativat läsnäoloa etäyhteyden välityksellä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fi-FI" sz="2000">
                <a:latin typeface="Fira Sans"/>
              </a:rPr>
              <a:t>UEF:n opinnot ovat pitkälti itsenäistä työskentelyä. Tentti saattaa olla vasta TYKO-viikon jälkeen.</a:t>
            </a:r>
          </a:p>
          <a:p>
            <a:pPr indent="0">
              <a:buNone/>
            </a:pPr>
            <a:endParaRPr lang="fi-FI" sz="3200">
              <a:latin typeface="Fira Sans"/>
            </a:endParaRPr>
          </a:p>
          <a:p>
            <a:pPr marL="457200" indent="-457200"/>
            <a:r>
              <a:rPr lang="fi-FI" sz="3200">
                <a:latin typeface="Fira Sans"/>
              </a:rPr>
              <a:t>Kaikki opiskelevat paikan päällä ainakin kaksi päivää joko </a:t>
            </a:r>
            <a:r>
              <a:rPr lang="fi-FI" sz="3200" err="1">
                <a:latin typeface="Fira Sans"/>
              </a:rPr>
              <a:t>Klassikalla</a:t>
            </a:r>
            <a:r>
              <a:rPr lang="fi-FI" sz="3200">
                <a:latin typeface="Fira Sans"/>
              </a:rPr>
              <a:t> tai Savonialla.</a:t>
            </a:r>
          </a:p>
        </p:txBody>
      </p:sp>
      <p:pic>
        <p:nvPicPr>
          <p:cNvPr id="5" name="Kuva 4" descr="Kuva, joka sisältää kohteen Fontti, typografia, logo, symboli&#10;&#10;Kuvaus luotu automaattisesti">
            <a:extLst>
              <a:ext uri="{FF2B5EF4-FFF2-40B4-BE49-F238E27FC236}">
                <a16:creationId xmlns:a16="http://schemas.microsoft.com/office/drawing/2014/main" id="{F0B43213-E18E-C651-82B5-D40EDABE9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896" y="3116300"/>
            <a:ext cx="2102011" cy="616425"/>
          </a:xfrm>
          <a:prstGeom prst="rect">
            <a:avLst/>
          </a:prstGeom>
        </p:spPr>
      </p:pic>
      <p:pic>
        <p:nvPicPr>
          <p:cNvPr id="7" name="Picture 2" descr="Logo&#10;&#10;Description automatically generated">
            <a:extLst>
              <a:ext uri="{FF2B5EF4-FFF2-40B4-BE49-F238E27FC236}">
                <a16:creationId xmlns:a16="http://schemas.microsoft.com/office/drawing/2014/main" id="{3840AF7A-CA9E-626E-76CC-1C178BDA0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63293" y="4004280"/>
            <a:ext cx="1790776" cy="144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Kuva 10" descr="Savonia-ammattikorkeakoulun lukuvuosi alkaa - Savonia-AMK">
            <a:extLst>
              <a:ext uri="{FF2B5EF4-FFF2-40B4-BE49-F238E27FC236}">
                <a16:creationId xmlns:a16="http://schemas.microsoft.com/office/drawing/2014/main" id="{89D46216-F315-8D1E-0258-D77F22425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1390" y="1495408"/>
            <a:ext cx="2438399" cy="127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19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94A36F99-6C7F-F559-9627-C3AF4E6C549A}"/>
              </a:ext>
            </a:extLst>
          </p:cNvPr>
          <p:cNvSpPr/>
          <p:nvPr/>
        </p:nvSpPr>
        <p:spPr>
          <a:xfrm>
            <a:off x="8043013" y="329455"/>
            <a:ext cx="3993025" cy="6251012"/>
          </a:xfrm>
          <a:prstGeom prst="roundRect">
            <a:avLst/>
          </a:prstGeom>
          <a:noFill/>
          <a:ln w="38100">
            <a:solidFill>
              <a:srgbClr val="FDA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09585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219170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828754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438339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9pPr>
          </a:lstStyle>
          <a:p>
            <a:pPr algn="ctr"/>
            <a:endParaRPr lang="fi-FI" sz="1351"/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95D00AF9-42CB-3FE5-8DA3-DB560092C2AB}"/>
              </a:ext>
            </a:extLst>
          </p:cNvPr>
          <p:cNvSpPr/>
          <p:nvPr/>
        </p:nvSpPr>
        <p:spPr>
          <a:xfrm>
            <a:off x="3624831" y="253039"/>
            <a:ext cx="4018037" cy="6327427"/>
          </a:xfrm>
          <a:prstGeom prst="roundRect">
            <a:avLst/>
          </a:prstGeom>
          <a:noFill/>
          <a:ln w="38100">
            <a:solidFill>
              <a:srgbClr val="FDA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09585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219170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828754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438339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9pPr>
          </a:lstStyle>
          <a:p>
            <a:pPr algn="ctr"/>
            <a:endParaRPr lang="fi-FI" sz="1351"/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ACBF4BCF-D648-6408-0AF7-F682C52D3C49}"/>
              </a:ext>
            </a:extLst>
          </p:cNvPr>
          <p:cNvSpPr/>
          <p:nvPr/>
        </p:nvSpPr>
        <p:spPr>
          <a:xfrm>
            <a:off x="220507" y="3454027"/>
            <a:ext cx="3048651" cy="2050460"/>
          </a:xfrm>
          <a:prstGeom prst="roundRect">
            <a:avLst/>
          </a:prstGeom>
          <a:noFill/>
          <a:ln w="38100">
            <a:solidFill>
              <a:srgbClr val="FDA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09585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219170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828754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438339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9pPr>
          </a:lstStyle>
          <a:p>
            <a:pPr algn="ctr"/>
            <a:endParaRPr lang="fi-FI" sz="1351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4E658EFA-DD73-EAB9-9B34-A9310BDA40F6}"/>
              </a:ext>
            </a:extLst>
          </p:cNvPr>
          <p:cNvSpPr txBox="1"/>
          <p:nvPr/>
        </p:nvSpPr>
        <p:spPr>
          <a:xfrm>
            <a:off x="240449" y="242319"/>
            <a:ext cx="3379327" cy="15928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09585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219170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828754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438339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9pPr>
          </a:lstStyle>
          <a:p>
            <a:r>
              <a:rPr lang="fi-FI" sz="2800" b="1" i="0" u="none" strike="noStrike" baseline="0">
                <a:solidFill>
                  <a:srgbClr val="00244A"/>
                </a:solidFill>
                <a:latin typeface="Fira Sans Black"/>
                <a:ea typeface="Fira Sans Black"/>
                <a:cs typeface="Fira Sans Black"/>
              </a:rPr>
              <a:t>Korkeakouluviikon tarjonta </a:t>
            </a:r>
            <a:endParaRPr lang="fi-FI" sz="2800"/>
          </a:p>
          <a:p>
            <a:pPr algn="l"/>
            <a:r>
              <a:rPr lang="fi-FI" sz="2800" b="1">
                <a:solidFill>
                  <a:srgbClr val="00244A"/>
                </a:solidFill>
                <a:latin typeface="Fira Sans Black"/>
                <a:ea typeface="Fira Sans Black"/>
                <a:cs typeface="Fira Sans Black"/>
              </a:rPr>
              <a:t>2025</a:t>
            </a:r>
            <a:endParaRPr lang="fi-FI" sz="2800"/>
          </a:p>
          <a:p>
            <a:endParaRPr lang="fi-FI" sz="1351" b="1">
              <a:solidFill>
                <a:srgbClr val="00244A"/>
              </a:solidFill>
              <a:latin typeface="Fira Sans Black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E6060864-6B3B-EE05-F60F-E5F2603AF251}"/>
              </a:ext>
            </a:extLst>
          </p:cNvPr>
          <p:cNvSpPr txBox="1"/>
          <p:nvPr/>
        </p:nvSpPr>
        <p:spPr>
          <a:xfrm>
            <a:off x="294184" y="1551224"/>
            <a:ext cx="2889336" cy="1785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09585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219170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828754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438339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9pPr>
          </a:lstStyle>
          <a:p>
            <a:pPr algn="l" rtl="0"/>
            <a:r>
              <a:rPr lang="fi-FI" sz="1600" b="1" i="0" u="none" strike="noStrike" baseline="0">
                <a:solidFill>
                  <a:srgbClr val="000000"/>
                </a:solidFill>
                <a:latin typeface="Aptos"/>
                <a:ea typeface="Arial"/>
                <a:cs typeface="Arial"/>
              </a:rPr>
              <a:t>1 op = 27 h työtä</a:t>
            </a:r>
            <a:r>
              <a:rPr lang="en-US" sz="1600" b="1" i="0">
                <a:solidFill>
                  <a:srgbClr val="000000"/>
                </a:solidFill>
                <a:latin typeface="Aptos"/>
                <a:ea typeface="Arial"/>
                <a:cs typeface="Arial"/>
              </a:rPr>
              <a:t>​</a:t>
            </a:r>
          </a:p>
          <a:p>
            <a:pPr algn="l" rtl="0"/>
            <a:r>
              <a:rPr lang="fi-FI" sz="1600" b="1" i="0" u="none" strike="noStrike" baseline="0">
                <a:solidFill>
                  <a:srgbClr val="000000"/>
                </a:solidFill>
                <a:latin typeface="Aptos"/>
                <a:ea typeface="Arial"/>
                <a:cs typeface="Arial"/>
              </a:rPr>
              <a:t>2 op = 54 h työtä</a:t>
            </a:r>
            <a:r>
              <a:rPr lang="en-US" sz="1600" b="1" i="0">
                <a:solidFill>
                  <a:srgbClr val="000000"/>
                </a:solidFill>
                <a:latin typeface="Aptos"/>
                <a:ea typeface="Arial"/>
                <a:cs typeface="Arial"/>
              </a:rPr>
              <a:t>​</a:t>
            </a:r>
          </a:p>
          <a:p>
            <a:endParaRPr lang="en-US" sz="1600" b="1">
              <a:solidFill>
                <a:srgbClr val="000000"/>
              </a:solidFill>
              <a:cs typeface="Arial"/>
            </a:endParaRPr>
          </a:p>
          <a:p>
            <a:endParaRPr lang="en-US" sz="1600" b="1">
              <a:solidFill>
                <a:srgbClr val="000000"/>
              </a:solidFill>
              <a:cs typeface="Arial"/>
            </a:endParaRPr>
          </a:p>
          <a:p>
            <a:r>
              <a:rPr lang="en-US" sz="1600" b="1">
                <a:solidFill>
                  <a:srgbClr val="000000"/>
                </a:solidFill>
                <a:cs typeface="Arial"/>
              </a:rPr>
              <a:t>1 "</a:t>
            </a:r>
            <a:r>
              <a:rPr lang="en-US" sz="1600" b="1" err="1">
                <a:solidFill>
                  <a:srgbClr val="000000"/>
                </a:solidFill>
                <a:cs typeface="Arial"/>
              </a:rPr>
              <a:t>korkeakoulupiste</a:t>
            </a:r>
            <a:r>
              <a:rPr lang="en-US" sz="1600" b="1">
                <a:solidFill>
                  <a:srgbClr val="000000"/>
                </a:solidFill>
                <a:cs typeface="Arial"/>
              </a:rPr>
              <a:t>"</a:t>
            </a:r>
          </a:p>
          <a:p>
            <a:r>
              <a:rPr lang="en-US" sz="1600" b="1">
                <a:solidFill>
                  <a:srgbClr val="000000"/>
                </a:solidFill>
                <a:cs typeface="Arial"/>
              </a:rPr>
              <a:t>= 2 "</a:t>
            </a:r>
            <a:r>
              <a:rPr lang="en-US" sz="1600" b="1" err="1">
                <a:solidFill>
                  <a:srgbClr val="000000"/>
                </a:solidFill>
                <a:cs typeface="Arial"/>
              </a:rPr>
              <a:t>lukiopistettä</a:t>
            </a:r>
            <a:r>
              <a:rPr lang="en-US" sz="1600" b="1">
                <a:solidFill>
                  <a:srgbClr val="000000"/>
                </a:solidFill>
                <a:cs typeface="Arial"/>
              </a:rPr>
              <a:t>"</a:t>
            </a:r>
            <a:endParaRPr lang="en-US" sz="1351"/>
          </a:p>
          <a:p>
            <a:endParaRPr lang="en-US" sz="1400">
              <a:solidFill>
                <a:srgbClr val="FF0000"/>
              </a:solidFill>
              <a:cs typeface="Arial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55A42B12-B1CE-B518-2411-9D8CC6682D6B}"/>
              </a:ext>
            </a:extLst>
          </p:cNvPr>
          <p:cNvSpPr txBox="1"/>
          <p:nvPr/>
        </p:nvSpPr>
        <p:spPr>
          <a:xfrm>
            <a:off x="388640" y="3666246"/>
            <a:ext cx="2659693" cy="17235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09585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219170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828754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438339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9pPr>
          </a:lstStyle>
          <a:p>
            <a:r>
              <a:rPr lang="fi-FI" sz="1600" b="1">
                <a:solidFill>
                  <a:srgbClr val="000000"/>
                </a:solidFill>
                <a:latin typeface="Aptos"/>
                <a:ea typeface="Aptos"/>
                <a:cs typeface="Aptos"/>
              </a:rPr>
              <a:t>Humanistinen ammattikorkeakoulu</a:t>
            </a:r>
            <a:endParaRPr lang="fi-FI" sz="1600">
              <a:solidFill>
                <a:srgbClr val="000000"/>
              </a:solidFill>
              <a:latin typeface="Aptos"/>
              <a:ea typeface="Aptos"/>
              <a:cs typeface="Aptos"/>
            </a:endParaRPr>
          </a:p>
          <a:p>
            <a:endParaRPr lang="fi-FI" sz="1400" b="1">
              <a:solidFill>
                <a:srgbClr val="000000"/>
              </a:solidFill>
              <a:latin typeface="Aptos"/>
              <a:ea typeface="Aptos"/>
              <a:cs typeface="Aptos"/>
            </a:endParaRPr>
          </a:p>
          <a:p>
            <a:pPr marL="171022" indent="-171022">
              <a:buFont typeface="Arial"/>
              <a:buChar char="•"/>
            </a:pPr>
            <a:r>
              <a:rPr lang="fi-FI" sz="1067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rPr>
              <a:t>Minustako kulttuurituottaja 1op</a:t>
            </a:r>
            <a:endParaRPr lang="fi-FI" sz="1067">
              <a:ea typeface="Calibri" panose="020F0502020204030204"/>
              <a:cs typeface="Calibri" panose="020F0502020204030204"/>
            </a:endParaRPr>
          </a:p>
          <a:p>
            <a:pPr marL="171022" indent="-171022">
              <a:buFont typeface="Arial"/>
              <a:buChar char="•"/>
            </a:pPr>
            <a:r>
              <a:rPr lang="fi-FI" sz="1067"/>
              <a:t>Sinustako yhteisöpedagogi 1op</a:t>
            </a:r>
            <a:endParaRPr lang="en-US" sz="1067">
              <a:ea typeface="Calibri" panose="020F0502020204030204"/>
              <a:cs typeface="Calibri" panose="020F0502020204030204"/>
            </a:endParaRPr>
          </a:p>
          <a:p>
            <a:pPr marL="171022" indent="-171022">
              <a:buFont typeface="Arial"/>
              <a:buChar char="•"/>
            </a:pPr>
            <a:r>
              <a:rPr lang="fi-FI" sz="1067">
                <a:solidFill>
                  <a:srgbClr val="000000"/>
                </a:solidFill>
              </a:rPr>
              <a:t>Viittomakielen alkeet 2op</a:t>
            </a:r>
            <a:endParaRPr lang="fi-FI" sz="1067">
              <a:solidFill>
                <a:srgbClr val="000000"/>
              </a:solidFill>
              <a:ea typeface="Calibri"/>
              <a:cs typeface="Calibri"/>
            </a:endParaRPr>
          </a:p>
          <a:p>
            <a:endParaRPr lang="fi-FI" sz="1200">
              <a:solidFill>
                <a:srgbClr val="FF0000"/>
              </a:solidFill>
            </a:endParaRPr>
          </a:p>
          <a:p>
            <a:endParaRPr lang="fi-FI" sz="120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8D13C557-6D63-6596-24A9-6169F4A561E2}"/>
              </a:ext>
            </a:extLst>
          </p:cNvPr>
          <p:cNvSpPr txBox="1"/>
          <p:nvPr/>
        </p:nvSpPr>
        <p:spPr>
          <a:xfrm>
            <a:off x="4121244" y="326742"/>
            <a:ext cx="3034099" cy="11237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09585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219170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828754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438339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9pPr>
          </a:lstStyle>
          <a:p>
            <a:r>
              <a:rPr lang="fi-FI" sz="1600" b="1"/>
              <a:t>Savonia-ammattikorkeakoulu </a:t>
            </a:r>
            <a:endParaRPr lang="fi-FI" sz="1600">
              <a:ea typeface="Calibri"/>
              <a:cs typeface="Calibri"/>
            </a:endParaRPr>
          </a:p>
          <a:p>
            <a:r>
              <a:rPr lang="fi-FI" sz="1051" b="1"/>
              <a:t>Kaikki opinnot 1op.</a:t>
            </a:r>
          </a:p>
          <a:p>
            <a:endParaRPr lang="fi-FI" sz="1351" b="1"/>
          </a:p>
          <a:p>
            <a:endParaRPr lang="fi-FI" sz="1351" b="1"/>
          </a:p>
          <a:p>
            <a:endParaRPr lang="fi-FI" sz="1351" b="1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9AB5B748-5780-667D-4B0D-B62FF7929E03}"/>
              </a:ext>
            </a:extLst>
          </p:cNvPr>
          <p:cNvSpPr txBox="1"/>
          <p:nvPr/>
        </p:nvSpPr>
        <p:spPr>
          <a:xfrm>
            <a:off x="8351890" y="244176"/>
            <a:ext cx="3834876" cy="6895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09585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219170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828754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438339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i-FI" sz="1600" b="1"/>
              <a:t>UEF Itä-Suomen yliopisto</a:t>
            </a:r>
          </a:p>
          <a:p>
            <a:pPr>
              <a:lnSpc>
                <a:spcPct val="150000"/>
              </a:lnSpc>
            </a:pPr>
            <a:r>
              <a:rPr lang="fi-FI" sz="1067" b="1">
                <a:latin typeface="Calibri"/>
                <a:ea typeface="Calibri"/>
                <a:cs typeface="Calibri"/>
              </a:rPr>
              <a:t>1 op. opinnot </a:t>
            </a:r>
            <a:endParaRPr lang="fi-FI" sz="1067">
              <a:latin typeface="Calibri"/>
              <a:ea typeface="Calibri"/>
              <a:cs typeface="Calibri"/>
            </a:endParaRPr>
          </a:p>
          <a:p>
            <a:pPr marL="171022" indent="-17102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067">
                <a:latin typeface="Calibri"/>
                <a:ea typeface="Calibri"/>
                <a:cs typeface="Calibri"/>
              </a:rPr>
              <a:t>Ajankohtainen luontopolitiikka (ympäristöpolitiikka</a:t>
            </a:r>
          </a:p>
          <a:p>
            <a:pPr marL="171022" indent="-17102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067">
                <a:latin typeface="Calibri"/>
                <a:ea typeface="Calibri"/>
                <a:cs typeface="Calibri"/>
              </a:rPr>
              <a:t>Fysiikan perustyöt - virtuaaliset laboratoriotyöt (fysiikka) </a:t>
            </a:r>
          </a:p>
          <a:p>
            <a:pPr marL="171022" indent="-17102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067">
                <a:latin typeface="Calibri"/>
                <a:ea typeface="Calibri"/>
                <a:cs typeface="Calibri"/>
              </a:rPr>
              <a:t>Historiatieteen perusteet (historia)</a:t>
            </a:r>
          </a:p>
          <a:p>
            <a:pPr marL="171022" indent="-17102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067">
                <a:latin typeface="Calibri"/>
                <a:ea typeface="Calibri"/>
                <a:cs typeface="Calibri"/>
              </a:rPr>
              <a:t>Johdanto metsätieteisiin ja metsätalouteen 1 (metsätieteet)</a:t>
            </a:r>
          </a:p>
          <a:p>
            <a:pPr marL="171022" indent="-17102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067">
                <a:latin typeface="Calibri"/>
                <a:ea typeface="Calibri"/>
                <a:cs typeface="Calibri"/>
              </a:rPr>
              <a:t>Luonto talouden pohjana (kauppatiede)</a:t>
            </a:r>
          </a:p>
          <a:p>
            <a:pPr marL="171022" indent="-17102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067">
                <a:latin typeface="Calibri"/>
                <a:ea typeface="Calibri"/>
                <a:cs typeface="Calibri"/>
              </a:rPr>
              <a:t>Oikeustieteen perusteet (oikeustieteet) </a:t>
            </a:r>
          </a:p>
          <a:p>
            <a:pPr marL="171022" indent="-17102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067">
                <a:latin typeface="Calibri"/>
                <a:ea typeface="Calibri"/>
                <a:cs typeface="Calibri"/>
              </a:rPr>
              <a:t>SOTE-talous (MOOC)  (terveystaloustiede)</a:t>
            </a:r>
          </a:p>
          <a:p>
            <a:pPr marL="171022" indent="-17102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067">
                <a:latin typeface="Calibri"/>
                <a:ea typeface="Calibri"/>
                <a:cs typeface="Calibri"/>
              </a:rPr>
              <a:t>Terveystiedon täydentävät opinnot (terveyden edistäminen ja terveystieto)</a:t>
            </a:r>
          </a:p>
          <a:p>
            <a:pPr marL="171022" indent="-17102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067">
                <a:latin typeface="Calibri"/>
                <a:ea typeface="Calibri"/>
                <a:cs typeface="Calibri"/>
              </a:rPr>
              <a:t>Valo (fysiikka)</a:t>
            </a:r>
          </a:p>
          <a:p>
            <a:pPr>
              <a:lnSpc>
                <a:spcPct val="150000"/>
              </a:lnSpc>
            </a:pPr>
            <a:endParaRPr lang="fi-FI" sz="1067"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fi-FI" sz="1067" b="1">
                <a:latin typeface="Calibri"/>
                <a:ea typeface="Calibri"/>
                <a:cs typeface="Calibri"/>
              </a:rPr>
              <a:t>2 op. opinnot</a:t>
            </a:r>
            <a:endParaRPr lang="fi-FI" sz="1067">
              <a:latin typeface="Calibri"/>
              <a:ea typeface="Calibri"/>
              <a:cs typeface="Calibri"/>
            </a:endParaRPr>
          </a:p>
          <a:p>
            <a:pPr marL="171022" indent="-17102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067">
                <a:latin typeface="Calibri"/>
                <a:ea typeface="Calibri"/>
                <a:cs typeface="Calibri"/>
              </a:rPr>
              <a:t>Ilmastonmuutos-verkkokurssi (fysiikka) </a:t>
            </a:r>
          </a:p>
          <a:p>
            <a:pPr marL="171022" indent="-17102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067">
                <a:latin typeface="Calibri"/>
                <a:ea typeface="Calibri"/>
                <a:cs typeface="Calibri"/>
              </a:rPr>
              <a:t>Johdanto työ- ja organisaatiopsykologiaan: teoreettiset lähtökohdat (työ- ja organisaatiopsykologia)</a:t>
            </a:r>
          </a:p>
          <a:p>
            <a:pPr marL="171022" indent="-17102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067">
                <a:latin typeface="Calibri"/>
                <a:ea typeface="Calibri"/>
                <a:cs typeface="Calibri"/>
              </a:rPr>
              <a:t>Johdatus differentiaalilaskentaan (matematiikka)</a:t>
            </a:r>
          </a:p>
          <a:p>
            <a:pPr marL="171022" indent="-17102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067">
                <a:latin typeface="Calibri"/>
                <a:ea typeface="Calibri"/>
                <a:cs typeface="Calibri"/>
              </a:rPr>
              <a:t>Johdatus kasvatustieteisiin, yhteinen osa (kasvatustiede)</a:t>
            </a:r>
          </a:p>
          <a:p>
            <a:pPr marL="171022" indent="-17102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067">
                <a:latin typeface="Calibri"/>
                <a:ea typeface="Calibri"/>
                <a:cs typeface="Calibri"/>
              </a:rPr>
              <a:t>Johdatus ortodoksiseen kirkkomusiikkiin (teologia)</a:t>
            </a:r>
          </a:p>
          <a:p>
            <a:pPr marL="171022" indent="-17102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067">
                <a:latin typeface="Calibri"/>
                <a:ea typeface="Calibri"/>
                <a:cs typeface="Calibri"/>
              </a:rPr>
              <a:t>Oman osaamisen tuotteistaminen (kauppatieteet)</a:t>
            </a:r>
          </a:p>
          <a:p>
            <a:pPr marL="171022" indent="-17102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067">
                <a:latin typeface="Calibri"/>
                <a:ea typeface="Calibri"/>
                <a:cs typeface="Calibri"/>
              </a:rPr>
              <a:t>Solu- ja molekyylibiologian perusteet: Osa B Biokemia (ympäristötiede) </a:t>
            </a:r>
          </a:p>
          <a:p>
            <a:pPr marL="171022" indent="-17102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067">
                <a:latin typeface="Calibri"/>
                <a:ea typeface="Calibri"/>
                <a:cs typeface="Calibri"/>
              </a:rPr>
              <a:t>Johdatus etiikkaan (filosofia)</a:t>
            </a:r>
          </a:p>
          <a:p>
            <a:pPr marL="171022" indent="-17102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067">
                <a:latin typeface="Calibri"/>
                <a:ea typeface="Calibri"/>
                <a:cs typeface="Calibri"/>
              </a:rPr>
              <a:t>Johdatus tieteenfilosofiaan (filosofia)</a:t>
            </a:r>
          </a:p>
          <a:p>
            <a:pPr>
              <a:lnSpc>
                <a:spcPct val="150000"/>
              </a:lnSpc>
            </a:pPr>
            <a:endParaRPr lang="fi-FI" sz="1100" b="1"/>
          </a:p>
          <a:p>
            <a:pPr>
              <a:lnSpc>
                <a:spcPct val="150000"/>
              </a:lnSpc>
            </a:pPr>
            <a:endParaRPr lang="fi-FI" sz="1100" b="1"/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20D8060D-7FDD-0B5D-7D0A-848BF8F45985}"/>
              </a:ext>
            </a:extLst>
          </p:cNvPr>
          <p:cNvGraphicFramePr>
            <a:graphicFrameLocks noGrp="1"/>
          </p:cNvGraphicFramePr>
          <p:nvPr/>
        </p:nvGraphicFramePr>
        <p:xfrm>
          <a:off x="3925019" y="934528"/>
          <a:ext cx="3623416" cy="531299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23416">
                  <a:extLst>
                    <a:ext uri="{9D8B030D-6E8A-4147-A177-3AD203B41FA5}">
                      <a16:colId xmlns:a16="http://schemas.microsoft.com/office/drawing/2014/main" val="1222452659"/>
                    </a:ext>
                  </a:extLst>
                </a:gridCol>
              </a:tblGrid>
              <a:tr h="21361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</a:pPr>
                      <a:r>
                        <a:rPr lang="fi-FI" sz="1100" b="1" i="0">
                          <a:effectLst/>
                          <a:latin typeface="Calibri"/>
                        </a:rPr>
                        <a:t>Tekniikan ala </a:t>
                      </a:r>
                      <a:endParaRPr lang="fi-FI" sz="1900" b="1" i="0"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063492"/>
                  </a:ext>
                </a:extLst>
              </a:tr>
              <a:tr h="212989">
                <a:tc>
                  <a:txBody>
                    <a:bodyPr/>
                    <a:lstStyle/>
                    <a:p>
                      <a:pPr marL="171450" lvl="0" indent="-171450" algn="l" rtl="0">
                        <a:lnSpc>
                          <a:spcPts val="1350"/>
                        </a:lnSpc>
                        <a:buFont typeface="Arial"/>
                        <a:buChar char="•"/>
                      </a:pPr>
                      <a:r>
                        <a:rPr lang="fi-FI" sz="1100" b="0" i="0">
                          <a:effectLst/>
                          <a:latin typeface="Calibri"/>
                        </a:rPr>
                        <a:t>3D-suunnittelun ja  valmistuksen salat </a:t>
                      </a:r>
                      <a:endParaRPr lang="fi-FI" sz="1900"/>
                    </a:p>
                  </a:txBody>
                  <a:tcPr marL="0" marR="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637792"/>
                  </a:ext>
                </a:extLst>
              </a:tr>
              <a:tr h="212989">
                <a:tc>
                  <a:txBody>
                    <a:bodyPr/>
                    <a:lstStyle/>
                    <a:p>
                      <a:pPr marL="171450" lvl="0" indent="-171450" algn="l" rtl="0">
                        <a:lnSpc>
                          <a:spcPts val="1350"/>
                        </a:lnSpc>
                        <a:buFont typeface="Arial"/>
                        <a:buChar char="•"/>
                      </a:pPr>
                      <a:r>
                        <a:rPr lang="fi-FI" sz="1100" b="0" i="0">
                          <a:effectLst/>
                          <a:latin typeface="Calibri"/>
                        </a:rPr>
                        <a:t>Savonia </a:t>
                      </a:r>
                      <a:r>
                        <a:rPr lang="fi-FI" sz="1100" b="0" i="0" err="1">
                          <a:effectLst/>
                          <a:latin typeface="Calibri"/>
                        </a:rPr>
                        <a:t>Code</a:t>
                      </a:r>
                      <a:r>
                        <a:rPr lang="fi-FI" sz="1100" b="0" i="0">
                          <a:effectLst/>
                          <a:latin typeface="Calibri"/>
                        </a:rPr>
                        <a:t> Academy 2.0 intro – koodia on kaikkialla </a:t>
                      </a:r>
                      <a:endParaRPr lang="fi-FI" sz="1900"/>
                    </a:p>
                  </a:txBody>
                  <a:tcPr marL="0" marR="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751523"/>
                  </a:ext>
                </a:extLst>
              </a:tr>
              <a:tr h="213615">
                <a:tc>
                  <a:txBody>
                    <a:bodyPr/>
                    <a:lstStyle/>
                    <a:p>
                      <a:pPr marL="171450" indent="-171450" algn="l" rtl="0" fontAlgn="base">
                        <a:lnSpc>
                          <a:spcPts val="1350"/>
                        </a:lnSpc>
                        <a:buFont typeface="Arial"/>
                        <a:buChar char="•"/>
                      </a:pPr>
                      <a:r>
                        <a:rPr lang="en-US" sz="1100" b="0" i="0" err="1">
                          <a:effectLst/>
                          <a:latin typeface="Calibri"/>
                        </a:rPr>
                        <a:t>Ympäristötekniikka</a:t>
                      </a:r>
                      <a:r>
                        <a:rPr lang="en-US" sz="1100" b="0" i="0">
                          <a:effectLst/>
                          <a:latin typeface="Calibri"/>
                        </a:rPr>
                        <a:t> </a:t>
                      </a:r>
                      <a:endParaRPr lang="en-US" sz="1900" b="0" i="0"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050278"/>
                  </a:ext>
                </a:extLst>
              </a:tr>
              <a:tr h="450681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</a:pPr>
                      <a:r>
                        <a:rPr lang="fi-FI" sz="1100" b="1" i="0">
                          <a:effectLst/>
                          <a:latin typeface="Calibri"/>
                        </a:rPr>
                        <a:t>Liiketalouden ala  </a:t>
                      </a:r>
                      <a:endParaRPr lang="fi-FI" sz="1900" b="1" i="0">
                        <a:effectLst/>
                        <a:latin typeface="Calibri"/>
                      </a:endParaRPr>
                    </a:p>
                    <a:p>
                      <a:pPr algn="l" rtl="0" fontAlgn="base">
                        <a:lnSpc>
                          <a:spcPts val="1350"/>
                        </a:lnSpc>
                      </a:pPr>
                      <a:r>
                        <a:rPr lang="fi-FI" sz="1100" b="1" i="0">
                          <a:effectLst/>
                          <a:latin typeface="Calibri"/>
                        </a:rPr>
                        <a:t>Matkailu- ja ravitsemisala </a:t>
                      </a:r>
                      <a:endParaRPr lang="fi-FI" sz="1900" b="1" i="0"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624031"/>
                  </a:ext>
                </a:extLst>
              </a:tr>
              <a:tr h="450681">
                <a:tc>
                  <a:txBody>
                    <a:bodyPr/>
                    <a:lstStyle/>
                    <a:p>
                      <a:pPr marL="171450" indent="-171450" algn="l" rtl="0" fontAlgn="base">
                        <a:lnSpc>
                          <a:spcPts val="1350"/>
                        </a:lnSpc>
                        <a:buFont typeface="Arial"/>
                        <a:buChar char="•"/>
                      </a:pPr>
                      <a:r>
                        <a:rPr lang="fi-FI" sz="1100" b="0" i="0">
                          <a:effectLst/>
                          <a:latin typeface="Calibri"/>
                        </a:rPr>
                        <a:t>Somevaikuttajaksi - ryhdy somevaikuttajaksi, </a:t>
                      </a:r>
                      <a:r>
                        <a:rPr lang="fi-FI" sz="1100" b="0" i="0" err="1">
                          <a:effectLst/>
                          <a:latin typeface="Calibri"/>
                        </a:rPr>
                        <a:t>brändää</a:t>
                      </a:r>
                      <a:r>
                        <a:rPr lang="fi-FI" sz="1100" b="0" i="0">
                          <a:effectLst/>
                          <a:latin typeface="Calibri"/>
                        </a:rPr>
                        <a:t> itsesi somessa  </a:t>
                      </a:r>
                      <a:endParaRPr lang="fi-FI" sz="1900" b="0" i="0"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19009"/>
                  </a:ext>
                </a:extLst>
              </a:tr>
              <a:tr h="212989">
                <a:tc>
                  <a:txBody>
                    <a:bodyPr/>
                    <a:lstStyle/>
                    <a:p>
                      <a:pPr marL="171450" indent="-171450" algn="l" rtl="0" fontAlgn="base">
                        <a:lnSpc>
                          <a:spcPts val="1350"/>
                        </a:lnSpc>
                        <a:buFont typeface="Arial"/>
                        <a:buChar char="•"/>
                      </a:pPr>
                      <a:r>
                        <a:rPr lang="fi-FI" sz="1100" b="0" i="0" err="1">
                          <a:effectLst/>
                          <a:latin typeface="Calibri"/>
                        </a:rPr>
                        <a:t>Relaa</a:t>
                      </a:r>
                      <a:r>
                        <a:rPr lang="fi-FI" sz="1100" b="0" i="0">
                          <a:effectLst/>
                          <a:latin typeface="Calibri"/>
                        </a:rPr>
                        <a:t> – opi rentoutumaan </a:t>
                      </a:r>
                      <a:endParaRPr lang="fi-FI" sz="1900" b="0" i="0"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731987"/>
                  </a:ext>
                </a:extLst>
              </a:tr>
              <a:tr h="213615">
                <a:tc>
                  <a:txBody>
                    <a:bodyPr/>
                    <a:lstStyle/>
                    <a:p>
                      <a:pPr marL="171450" indent="-171450" algn="l" rtl="0" fontAlgn="base">
                        <a:lnSpc>
                          <a:spcPts val="1350"/>
                        </a:lnSpc>
                        <a:buFont typeface="Arial"/>
                        <a:buChar char="•"/>
                      </a:pPr>
                      <a:r>
                        <a:rPr lang="fi-FI" sz="1100" b="0" i="0">
                          <a:effectLst/>
                          <a:latin typeface="Calibri"/>
                        </a:rPr>
                        <a:t>Matkailun maailma </a:t>
                      </a:r>
                      <a:endParaRPr lang="fi-FI" sz="1900" b="0" i="0"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132010"/>
                  </a:ext>
                </a:extLst>
              </a:tr>
              <a:tr h="213615">
                <a:tc>
                  <a:txBody>
                    <a:bodyPr/>
                    <a:lstStyle/>
                    <a:p>
                      <a:pPr marL="171450" indent="-171450" algn="l" rtl="0" fontAlgn="base">
                        <a:lnSpc>
                          <a:spcPts val="1350"/>
                        </a:lnSpc>
                        <a:buFont typeface="Arial"/>
                        <a:buChar char="•"/>
                      </a:pPr>
                      <a:r>
                        <a:rPr lang="en-US" sz="1100" b="0" i="0">
                          <a:effectLst/>
                          <a:latin typeface="Calibri"/>
                        </a:rPr>
                        <a:t>BizSpark: light your Passion for Business </a:t>
                      </a:r>
                      <a:endParaRPr lang="en-US" sz="1900" b="0" i="0"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213999"/>
                  </a:ext>
                </a:extLst>
              </a:tr>
              <a:tr h="21361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</a:pPr>
                      <a:r>
                        <a:rPr lang="fi-FI" sz="1100" b="1" i="0">
                          <a:effectLst/>
                          <a:latin typeface="Calibri"/>
                        </a:rPr>
                        <a:t>Sosiaali- ja terveysala </a:t>
                      </a:r>
                      <a:endParaRPr lang="fi-FI" sz="1900" b="1" i="0"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217721"/>
                  </a:ext>
                </a:extLst>
              </a:tr>
              <a:tr h="450681">
                <a:tc>
                  <a:txBody>
                    <a:bodyPr/>
                    <a:lstStyle/>
                    <a:p>
                      <a:pPr marL="171450" indent="-171450" algn="l" rtl="0" fontAlgn="base">
                        <a:lnSpc>
                          <a:spcPts val="1350"/>
                        </a:lnSpc>
                        <a:buFont typeface="Arial"/>
                        <a:buChar char="•"/>
                      </a:pPr>
                      <a:r>
                        <a:rPr lang="fi-FI" sz="1100" b="0" i="0" err="1">
                          <a:effectLst/>
                          <a:latin typeface="Calibri"/>
                        </a:rPr>
                        <a:t>SocialMindCraft</a:t>
                      </a:r>
                      <a:r>
                        <a:rPr lang="fi-FI" sz="1100" b="0" i="0">
                          <a:effectLst/>
                          <a:latin typeface="Calibri"/>
                        </a:rPr>
                        <a:t> – Luovuutta, kasvua ja kurkistus sosionomin työhön</a:t>
                      </a:r>
                      <a:endParaRPr lang="fi-FI" sz="1900" b="0" i="0"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206736"/>
                  </a:ext>
                </a:extLst>
              </a:tr>
              <a:tr h="213615">
                <a:tc>
                  <a:txBody>
                    <a:bodyPr/>
                    <a:lstStyle/>
                    <a:p>
                      <a:pPr marL="171450" indent="-171450" algn="l" rtl="0" fontAlgn="base">
                        <a:lnSpc>
                          <a:spcPts val="1350"/>
                        </a:lnSpc>
                        <a:buFont typeface="Arial"/>
                        <a:buChar char="•"/>
                      </a:pPr>
                      <a:r>
                        <a:rPr lang="fi-FI" sz="1100" b="0" i="0">
                          <a:effectLst/>
                          <a:latin typeface="Calibri"/>
                        </a:rPr>
                        <a:t>Fiillistele fysioterapiaa- opintojakso  </a:t>
                      </a:r>
                      <a:endParaRPr lang="fi-FI" sz="1900" b="0" i="0"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490390"/>
                  </a:ext>
                </a:extLst>
              </a:tr>
              <a:tr h="242035">
                <a:tc>
                  <a:txBody>
                    <a:bodyPr/>
                    <a:lstStyle/>
                    <a:p>
                      <a:pPr marL="171450" indent="-171450" algn="l" rtl="0" fontAlgn="base">
                        <a:lnSpc>
                          <a:spcPts val="1350"/>
                        </a:lnSpc>
                        <a:buFont typeface="Arial"/>
                        <a:buChar char="•"/>
                      </a:pPr>
                      <a:r>
                        <a:rPr lang="fi-FI" sz="1100" b="0" i="0">
                          <a:effectLst/>
                          <a:latin typeface="Calibri"/>
                        </a:rPr>
                        <a:t>Sydämen Sähköinen Sinfonia:  EKG:n taustat ja käytännöt</a:t>
                      </a:r>
                      <a:endParaRPr lang="fi-FI" sz="1900" b="0" i="0"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750403"/>
                  </a:ext>
                </a:extLst>
              </a:tr>
              <a:tr h="212989">
                <a:tc>
                  <a:txBody>
                    <a:bodyPr/>
                    <a:lstStyle/>
                    <a:p>
                      <a:pPr marL="171450" indent="-171450" algn="l" rtl="0" fontAlgn="base">
                        <a:lnSpc>
                          <a:spcPts val="1350"/>
                        </a:lnSpc>
                        <a:buFont typeface="Arial"/>
                        <a:buChar char="•"/>
                      </a:pPr>
                      <a:r>
                        <a:rPr lang="en-US" sz="1100" b="0" i="0" err="1">
                          <a:effectLst/>
                          <a:latin typeface="Calibri"/>
                        </a:rPr>
                        <a:t>Pakene</a:t>
                      </a:r>
                      <a:r>
                        <a:rPr lang="en-US" sz="1100" b="0" i="0">
                          <a:effectLst/>
                          <a:latin typeface="Calibri"/>
                        </a:rPr>
                        <a:t> </a:t>
                      </a:r>
                      <a:r>
                        <a:rPr lang="en-US" sz="1100" b="0" i="0" err="1">
                          <a:effectLst/>
                          <a:latin typeface="Calibri"/>
                        </a:rPr>
                        <a:t>mikrobeja</a:t>
                      </a:r>
                      <a:r>
                        <a:rPr lang="en-US" sz="1100" b="0" i="0">
                          <a:effectLst/>
                          <a:latin typeface="Calibri"/>
                        </a:rPr>
                        <a:t> </a:t>
                      </a:r>
                      <a:r>
                        <a:rPr lang="en-US" sz="1100" b="0" i="0" err="1">
                          <a:effectLst/>
                          <a:latin typeface="Calibri"/>
                        </a:rPr>
                        <a:t>pakopelissä</a:t>
                      </a:r>
                      <a:r>
                        <a:rPr lang="en-US" sz="1100" b="0" i="0">
                          <a:effectLst/>
                          <a:latin typeface="Calibri"/>
                        </a:rPr>
                        <a:t> </a:t>
                      </a:r>
                      <a:endParaRPr lang="en-US" sz="1900" b="0" i="0"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427509"/>
                  </a:ext>
                </a:extLst>
              </a:tr>
              <a:tr h="21361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</a:pPr>
                      <a:r>
                        <a:rPr lang="en-US" sz="1100" b="1" i="0" err="1">
                          <a:effectLst/>
                          <a:latin typeface="Calibri"/>
                        </a:rPr>
                        <a:t>Musiikki</a:t>
                      </a:r>
                      <a:r>
                        <a:rPr lang="en-US" sz="1100" b="1" i="0">
                          <a:effectLst/>
                          <a:latin typeface="Calibri"/>
                        </a:rPr>
                        <a:t> ja </a:t>
                      </a:r>
                      <a:r>
                        <a:rPr lang="en-US" sz="1100" b="1" i="0" err="1">
                          <a:effectLst/>
                          <a:latin typeface="Calibri"/>
                        </a:rPr>
                        <a:t>tanssi</a:t>
                      </a:r>
                      <a:r>
                        <a:rPr lang="en-US" sz="1100" b="1" i="0">
                          <a:effectLst/>
                          <a:latin typeface="Calibri"/>
                        </a:rPr>
                        <a:t> </a:t>
                      </a:r>
                      <a:endParaRPr lang="en-US" sz="1900" b="1" i="0"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295745"/>
                  </a:ext>
                </a:extLst>
              </a:tr>
              <a:tr h="450681">
                <a:tc>
                  <a:txBody>
                    <a:bodyPr/>
                    <a:lstStyle/>
                    <a:p>
                      <a:pPr marL="171450" indent="-171450" algn="l" rtl="0" fontAlgn="base">
                        <a:lnSpc>
                          <a:spcPts val="1350"/>
                        </a:lnSpc>
                        <a:buFont typeface="Arial"/>
                        <a:buChar char="•"/>
                      </a:pPr>
                      <a:r>
                        <a:rPr lang="fi-FI" sz="1100" b="0" i="0">
                          <a:effectLst/>
                          <a:latin typeface="Calibri"/>
                        </a:rPr>
                        <a:t>Rentoa meininkiä ja tekemisen iloa – hyvinvoiva keho ja mieli </a:t>
                      </a:r>
                      <a:endParaRPr lang="fi-FI" sz="1900" b="0" i="0"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931440"/>
                  </a:ext>
                </a:extLst>
              </a:tr>
              <a:tr h="21361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</a:pPr>
                      <a:r>
                        <a:rPr lang="fi-FI" sz="1100" b="1" i="0">
                          <a:effectLst/>
                          <a:latin typeface="Calibri"/>
                        </a:rPr>
                        <a:t>Muotoilu </a:t>
                      </a:r>
                      <a:endParaRPr lang="fi-FI" sz="1900" b="1" i="0"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065964"/>
                  </a:ext>
                </a:extLst>
              </a:tr>
              <a:tr h="213615">
                <a:tc>
                  <a:txBody>
                    <a:bodyPr/>
                    <a:lstStyle/>
                    <a:p>
                      <a:pPr marL="171450" indent="-171450" algn="l" rtl="0" fontAlgn="base">
                        <a:lnSpc>
                          <a:spcPts val="1350"/>
                        </a:lnSpc>
                        <a:buFont typeface="Arial"/>
                        <a:buChar char="•"/>
                      </a:pPr>
                      <a:r>
                        <a:rPr lang="fi-FI" sz="1100" b="0" i="0">
                          <a:effectLst/>
                          <a:latin typeface="Calibri"/>
                        </a:rPr>
                        <a:t>Muotoilulla muutat maailmaa  </a:t>
                      </a:r>
                      <a:endParaRPr lang="fi-FI" sz="1900" b="0" i="0"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102718"/>
                  </a:ext>
                </a:extLst>
              </a:tr>
              <a:tr h="280759">
                <a:tc>
                  <a:txBody>
                    <a:bodyPr/>
                    <a:lstStyle/>
                    <a:p>
                      <a:pPr lvl="0" algn="l" rtl="0">
                        <a:lnSpc>
                          <a:spcPts val="1350"/>
                        </a:lnSpc>
                        <a:buNone/>
                      </a:pPr>
                      <a:r>
                        <a:rPr lang="fi-FI" sz="1100" b="1" i="0">
                          <a:effectLst/>
                          <a:latin typeface="Calibri"/>
                        </a:rPr>
                        <a:t>Luonnonvara-ala</a:t>
                      </a:r>
                      <a:endParaRPr lang="fi-FI" sz="1900"/>
                    </a:p>
                  </a:txBody>
                  <a:tcPr marL="0" marR="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841120"/>
                  </a:ext>
                </a:extLst>
              </a:tr>
              <a:tr h="212989">
                <a:tc>
                  <a:txBody>
                    <a:bodyPr/>
                    <a:lstStyle/>
                    <a:p>
                      <a:pPr marL="171450" lvl="0" indent="-171450" algn="l" rtl="0">
                        <a:lnSpc>
                          <a:spcPts val="1350"/>
                        </a:lnSpc>
                        <a:buFont typeface="Arial"/>
                        <a:buChar char="•"/>
                      </a:pPr>
                      <a:r>
                        <a:rPr lang="fi-FI" sz="1100" b="0" i="0">
                          <a:effectLst/>
                          <a:latin typeface="Calibri"/>
                        </a:rPr>
                        <a:t>Luonnonvara-alan tutkimus tutuksi </a:t>
                      </a:r>
                      <a:endParaRPr lang="fi-FI" sz="1900" b="0" i="0"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532813"/>
                  </a:ext>
                </a:extLst>
              </a:tr>
            </a:tbl>
          </a:graphicData>
        </a:graphic>
      </p:graphicFrame>
      <p:sp>
        <p:nvSpPr>
          <p:cNvPr id="2" name="Suorakulmio: Pyöristetyt kulmat 1">
            <a:extLst>
              <a:ext uri="{FF2B5EF4-FFF2-40B4-BE49-F238E27FC236}">
                <a16:creationId xmlns:a16="http://schemas.microsoft.com/office/drawing/2014/main" id="{1D12A7B0-ACDF-F234-CF82-CFFAE98E0FE9}"/>
              </a:ext>
            </a:extLst>
          </p:cNvPr>
          <p:cNvSpPr/>
          <p:nvPr/>
        </p:nvSpPr>
        <p:spPr>
          <a:xfrm>
            <a:off x="119781" y="5748533"/>
            <a:ext cx="3410617" cy="914063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09585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219170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828754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438339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fi-FI" sz="1867" b="1" i="1">
                <a:solidFill>
                  <a:srgbClr val="FF0000"/>
                </a:solidFill>
                <a:ea typeface="Calibri"/>
                <a:cs typeface="Calibri"/>
              </a:rPr>
              <a:t>Valitse näistä kursseista yksi!</a:t>
            </a:r>
          </a:p>
          <a:p>
            <a:pPr algn="ctr"/>
            <a:r>
              <a:rPr lang="fi-FI" sz="1867" i="1">
                <a:solidFill>
                  <a:srgbClr val="FF0000"/>
                </a:solidFill>
                <a:ea typeface="Calibri"/>
                <a:cs typeface="Calibri"/>
              </a:rPr>
              <a:t>Ilmoittautuminen tapahtuu </a:t>
            </a:r>
            <a:r>
              <a:rPr lang="fi-FI" sz="1867" b="1" i="1">
                <a:solidFill>
                  <a:srgbClr val="FF0000"/>
                </a:solidFill>
                <a:ea typeface="Calibri"/>
                <a:cs typeface="Calibri"/>
              </a:rPr>
              <a:t>11.2</a:t>
            </a:r>
            <a:r>
              <a:rPr lang="fi-FI" sz="1867" i="1">
                <a:solidFill>
                  <a:srgbClr val="FF0000"/>
                </a:solidFill>
                <a:ea typeface="Calibri"/>
                <a:cs typeface="Calibri"/>
              </a:rPr>
              <a:t>. ryhmänohjauksessa.</a:t>
            </a:r>
          </a:p>
        </p:txBody>
      </p:sp>
    </p:spTree>
    <p:extLst>
      <p:ext uri="{BB962C8B-B14F-4D97-AF65-F5344CB8AC3E}">
        <p14:creationId xmlns:p14="http://schemas.microsoft.com/office/powerpoint/2010/main" val="2849536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A3AE18-11EE-8D61-AF4D-514AA98F9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>
                <a:solidFill>
                  <a:schemeClr val="accent4"/>
                </a:solidFill>
                <a:latin typeface="Fira Sans Black"/>
              </a:rPr>
              <a:t>UEF:n vapaavalintaiset työpajat kampuksella </a:t>
            </a:r>
            <a:br>
              <a:rPr lang="fi-FI" sz="3200">
                <a:latin typeface="Fira Sans Black"/>
              </a:rPr>
            </a:br>
            <a:r>
              <a:rPr lang="fi-FI" sz="3200">
                <a:solidFill>
                  <a:schemeClr val="accent4"/>
                </a:solidFill>
                <a:latin typeface="Fira Sans Black"/>
              </a:rPr>
              <a:t>(tarjolla UEF:n kurssien suorittajille)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728626-F839-0AF1-4268-040D94CB9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162" y="1690688"/>
            <a:ext cx="10718006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2000" b="1">
                <a:latin typeface="Fira Sans"/>
              </a:rPr>
              <a:t>Ympäristötieteen koulutuksen esittely</a:t>
            </a:r>
          </a:p>
          <a:p>
            <a:pPr lvl="1"/>
            <a:r>
              <a:rPr lang="fi-FI" sz="1800">
                <a:latin typeface="Fira Sans"/>
              </a:rPr>
              <a:t>Maanantaina 7.4.25 klo 12–15.30 (pienryhmät 4x10)</a:t>
            </a:r>
            <a:endParaRPr lang="fi-FI" sz="1800">
              <a:latin typeface="Fira Sans"/>
              <a:ea typeface="Calibri"/>
              <a:cs typeface="Calibri"/>
            </a:endParaRPr>
          </a:p>
          <a:p>
            <a:pPr lvl="1"/>
            <a:r>
              <a:rPr lang="fi-FI" sz="1800">
                <a:latin typeface="Fira Sans"/>
              </a:rPr>
              <a:t>Oletko kiinnostunut, miten ympäristötekijät vaikuttavat terveyteemme, kasveihin ja ympäristöömme? Onko ilmastonmuutoksen tai ympäristöongelmien ratkaiseminen lähellä sydäntäsi? Jos vastasit kyllä, tule tutustumaan Ympäristötieteeseen korkeakouluviikolla!</a:t>
            </a:r>
          </a:p>
          <a:p>
            <a:r>
              <a:rPr lang="fi-FI" sz="2000" b="1">
                <a:latin typeface="Fira Sans"/>
              </a:rPr>
              <a:t>Sosiaalityö</a:t>
            </a:r>
          </a:p>
          <a:p>
            <a:pPr lvl="1"/>
            <a:r>
              <a:rPr lang="fi-FI" sz="1800">
                <a:latin typeface="Fira Sans"/>
              </a:rPr>
              <a:t>Tiistai 8.4.2025 klo 13–15</a:t>
            </a:r>
          </a:p>
          <a:p>
            <a:pPr lvl="1"/>
            <a:r>
              <a:rPr lang="fi-FI" sz="1800">
                <a:latin typeface="Fira Sans"/>
              </a:rPr>
              <a:t>Moniammatillisen asiakaspalaverin simulaatioharjoitus, Smart </a:t>
            </a:r>
            <a:r>
              <a:rPr lang="fi-FI" sz="1800" err="1">
                <a:latin typeface="Fira Sans"/>
              </a:rPr>
              <a:t>Simulab</a:t>
            </a:r>
            <a:r>
              <a:rPr lang="fi-FI" sz="1800">
                <a:latin typeface="Fira Sans"/>
              </a:rPr>
              <a:t> tila (Sn102), Snellmania, Itä-Suomen yliopisto.</a:t>
            </a:r>
          </a:p>
          <a:p>
            <a:pPr lvl="1"/>
            <a:r>
              <a:rPr lang="fi-FI" sz="1800">
                <a:latin typeface="Fira Sans"/>
              </a:rPr>
              <a:t>Osallistujamäärä 12–15 </a:t>
            </a:r>
          </a:p>
          <a:p>
            <a:r>
              <a:rPr lang="fi-FI" sz="2000" b="1">
                <a:latin typeface="Fira Sans"/>
              </a:rPr>
              <a:t>Farmasian lähikurssi</a:t>
            </a:r>
          </a:p>
          <a:p>
            <a:pPr lvl="1"/>
            <a:r>
              <a:rPr lang="fi-FI" sz="1800">
                <a:latin typeface="Fira Sans"/>
              </a:rPr>
              <a:t>Perjantai 11.4.2025 klo 8:30-11:30 (ryhmä 1) ja 11.4.2025 klo 12:30-15:30 (ryhmä 2).</a:t>
            </a:r>
          </a:p>
          <a:p>
            <a:pPr lvl="1"/>
            <a:r>
              <a:rPr lang="fi-FI" sz="1800">
                <a:latin typeface="Fira Sans"/>
              </a:rPr>
              <a:t>Yhteen ryhmään mahtuu enintään 12 lukiolaista eli koko päivälle yhteensä 24 lukiolaista.</a:t>
            </a:r>
          </a:p>
          <a:p>
            <a:pPr lvl="1"/>
            <a:r>
              <a:rPr lang="fi-FI" sz="1800">
                <a:latin typeface="Fira Sans"/>
              </a:rPr>
              <a:t>Työpajan (3 h) nimi: Kuka sotki näytteet? – mysteeri laboratoriossa</a:t>
            </a:r>
          </a:p>
          <a:p>
            <a:r>
              <a:rPr lang="fi-FI" sz="2000" b="1">
                <a:latin typeface="Fira Sans"/>
              </a:rPr>
              <a:t>Kirjastoesittely</a:t>
            </a:r>
          </a:p>
          <a:p>
            <a:pPr lvl="1"/>
            <a:r>
              <a:rPr lang="fi-FI" sz="1800">
                <a:latin typeface="Fira Sans"/>
              </a:rPr>
              <a:t>Keskiviikkona 9.4. klo 11.15</a:t>
            </a:r>
          </a:p>
          <a:p>
            <a:endParaRPr lang="fi-FI" sz="2000"/>
          </a:p>
          <a:p>
            <a:endParaRPr lang="fi-FI" sz="2000"/>
          </a:p>
          <a:p>
            <a:endParaRPr lang="fi-FI" sz="200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59AA7BA-63D8-DF8F-0813-6B8530E6B533}"/>
              </a:ext>
            </a:extLst>
          </p:cNvPr>
          <p:cNvSpPr txBox="1"/>
          <p:nvPr/>
        </p:nvSpPr>
        <p:spPr>
          <a:xfrm>
            <a:off x="8424040" y="1275189"/>
            <a:ext cx="3526074" cy="830997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400" b="1"/>
              <a:t>Näihin on erillinen ilmoittautuminen!</a:t>
            </a:r>
          </a:p>
        </p:txBody>
      </p:sp>
    </p:spTree>
    <p:extLst>
      <p:ext uri="{BB962C8B-B14F-4D97-AF65-F5344CB8AC3E}">
        <p14:creationId xmlns:p14="http://schemas.microsoft.com/office/powerpoint/2010/main" val="2755980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364E05-5EF2-E623-0E4F-E165A7231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2" y="579438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z="4800">
                <a:solidFill>
                  <a:schemeClr val="accent4"/>
                </a:solidFill>
                <a:latin typeface="Fira Sans Black"/>
              </a:rPr>
              <a:t>Mistä löydän </a:t>
            </a:r>
            <a:br>
              <a:rPr lang="fi-FI" sz="4800">
                <a:latin typeface="Fira Sans Black"/>
              </a:rPr>
            </a:br>
            <a:r>
              <a:rPr lang="fi-FI" sz="4800">
                <a:solidFill>
                  <a:schemeClr val="accent4"/>
                </a:solidFill>
                <a:latin typeface="Fira Sans Black"/>
              </a:rPr>
              <a:t>TYKO-viikon materiaalit?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F875B1-824A-1DC0-2109-8D8AB08AA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12" y="232568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5400">
                <a:latin typeface="Fira Sans"/>
                <a:ea typeface="Calibri"/>
                <a:cs typeface="Calibri"/>
              </a:rPr>
              <a:t>Oman koulun kotisivut </a:t>
            </a:r>
          </a:p>
          <a:p>
            <a:pPr lvl="1">
              <a:buFont typeface="Wingdings" panose="020B0604020202020204" pitchFamily="34" charset="0"/>
              <a:buChar char="Ø"/>
            </a:pPr>
            <a:r>
              <a:rPr lang="fi-FI" sz="4800">
                <a:latin typeface="Fira Sans"/>
                <a:ea typeface="Calibri"/>
                <a:cs typeface="Calibri"/>
              </a:rPr>
              <a:t>Opiskelijalle </a:t>
            </a:r>
          </a:p>
          <a:p>
            <a:pPr lvl="2">
              <a:buFont typeface="Wingdings" panose="020B0604020202020204" pitchFamily="34" charset="0"/>
              <a:buChar char="Ø"/>
            </a:pPr>
            <a:r>
              <a:rPr lang="fi-FI" sz="4400">
                <a:latin typeface="Fira Sans"/>
                <a:ea typeface="Calibri"/>
                <a:cs typeface="Calibri"/>
              </a:rPr>
              <a:t>TYKO-viikko</a:t>
            </a:r>
            <a:endParaRPr lang="fi-FI" sz="44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Kuva 3" descr="Kuva, joka sisältää kohteen teksti, kuvakaappaus, ohjelmisto, näyttö&#10;&#10;Kuvaus luotu automaattisesti">
            <a:extLst>
              <a:ext uri="{FF2B5EF4-FFF2-40B4-BE49-F238E27FC236}">
                <a16:creationId xmlns:a16="http://schemas.microsoft.com/office/drawing/2014/main" id="{74319731-8C74-B56A-29D5-3DD10A4CE7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214" t="19206" r="46023" b="7936"/>
          <a:stretch/>
        </p:blipFill>
        <p:spPr>
          <a:xfrm>
            <a:off x="8999765" y="578644"/>
            <a:ext cx="2015285" cy="6008933"/>
          </a:xfrm>
          <a:prstGeom prst="rect">
            <a:avLst/>
          </a:prstGeom>
        </p:spPr>
      </p:pic>
      <p:sp>
        <p:nvSpPr>
          <p:cNvPr id="5" name="Nuoli: Oikea 4">
            <a:extLst>
              <a:ext uri="{FF2B5EF4-FFF2-40B4-BE49-F238E27FC236}">
                <a16:creationId xmlns:a16="http://schemas.microsoft.com/office/drawing/2014/main" id="{C88A709E-B3B3-5A73-3C43-1E069D1E3DAC}"/>
              </a:ext>
            </a:extLst>
          </p:cNvPr>
          <p:cNvSpPr/>
          <p:nvPr/>
        </p:nvSpPr>
        <p:spPr>
          <a:xfrm>
            <a:off x="7709467" y="4867955"/>
            <a:ext cx="1292678" cy="24492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Nuoli: Oikea 5">
            <a:extLst>
              <a:ext uri="{FF2B5EF4-FFF2-40B4-BE49-F238E27FC236}">
                <a16:creationId xmlns:a16="http://schemas.microsoft.com/office/drawing/2014/main" id="{EDC837B0-9FD8-FC83-9C2E-1046FAA30AFE}"/>
              </a:ext>
            </a:extLst>
          </p:cNvPr>
          <p:cNvSpPr/>
          <p:nvPr/>
        </p:nvSpPr>
        <p:spPr>
          <a:xfrm rot="7920000">
            <a:off x="9915414" y="445245"/>
            <a:ext cx="784678" cy="2652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8849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2D05657-94EE-4B2D-BC1B-A1D065063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5099" y="486184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548D202C-F881-0060-962D-5C510AB44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542" y="486184"/>
            <a:ext cx="7363990" cy="1325563"/>
          </a:xfrm>
        </p:spPr>
        <p:txBody>
          <a:bodyPr>
            <a:normAutofit/>
          </a:bodyPr>
          <a:lstStyle/>
          <a:p>
            <a:r>
              <a:rPr lang="fi-FI" b="1">
                <a:solidFill>
                  <a:schemeClr val="accent4"/>
                </a:solidFill>
                <a:latin typeface="Fira Sans"/>
              </a:rPr>
              <a:t>Korkeakouluviikon aikataulu</a:t>
            </a:r>
          </a:p>
        </p:txBody>
      </p:sp>
      <p:pic>
        <p:nvPicPr>
          <p:cNvPr id="13" name="Kuva 12" descr="Kuva, joka sisältää kohteen toimistotarvikkeet, Toimistoväline, käsiala, henkilö&#10;&#10;Kuvaus luotu automaattisesti">
            <a:extLst>
              <a:ext uri="{FF2B5EF4-FFF2-40B4-BE49-F238E27FC236}">
                <a16:creationId xmlns:a16="http://schemas.microsoft.com/office/drawing/2014/main" id="{BF781BF3-39C8-4F2D-4FBE-5BFB6216EA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270" r="4732" b="3"/>
          <a:stretch/>
        </p:blipFill>
        <p:spPr>
          <a:xfrm>
            <a:off x="581526" y="258142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pic>
        <p:nvPicPr>
          <p:cNvPr id="2" name="Kuva 1" descr="Kuva, joka sisältää kohteen henkilö, vaate, tietokone, Ihmisen kasvot&#10;&#10;Kuvaus luotu automaattisesti">
            <a:extLst>
              <a:ext uri="{FF2B5EF4-FFF2-40B4-BE49-F238E27FC236}">
                <a16:creationId xmlns:a16="http://schemas.microsoft.com/office/drawing/2014/main" id="{41494F6C-E3A5-EBF8-146C-67479360D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581526" y="3486449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EF0847-8355-2B26-DE79-272B9A61A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2136" y="2030028"/>
            <a:ext cx="7363990" cy="4351338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fi-FI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Calibri" panose="020B0604020202020204" pitchFamily="34" charset="0"/>
              <a:buChar char="-"/>
            </a:pPr>
            <a:r>
              <a:rPr lang="fi-FI" sz="2400">
                <a:latin typeface="Fira Sans"/>
              </a:rPr>
              <a:t>Ti 11.2. Kursseille ilmoittautuminen RO-tuokiossa aukeaa klo 13:15</a:t>
            </a:r>
            <a:endParaRPr lang="fi-FI" sz="2400">
              <a:latin typeface="Fira Sans"/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fi-FI" sz="2400">
                <a:latin typeface="Fira Sans"/>
              </a:rPr>
              <a:t>Ma 17.2. Ilmoittautuminen päättyy klo 23:59</a:t>
            </a:r>
            <a:endParaRPr lang="fi-FI" sz="2400">
              <a:latin typeface="Fira Sans"/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fi-FI" sz="2400" b="1">
                <a:latin typeface="Fira Sans"/>
              </a:rPr>
              <a:t>Ilmoittautuminen on sitova, eikä sitä voi jälkikäteen muuttaa.</a:t>
            </a:r>
            <a:endParaRPr lang="fi-FI" sz="2400">
              <a:latin typeface="Fira Sans"/>
              <a:ea typeface="+mn-lt"/>
              <a:cs typeface="+mn-lt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fi-FI" sz="2400">
                <a:latin typeface="Fira Sans"/>
              </a:rPr>
              <a:t>To 13.3. ilmoittautuminen ruokailuihin ja rästipajoihin</a:t>
            </a:r>
            <a:endParaRPr lang="fi-FI" sz="2400">
              <a:latin typeface="Fira Sans"/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fi-FI" sz="2400">
                <a:latin typeface="Fira Sans"/>
              </a:rPr>
              <a:t>To 3.4. korkeakoulujen tunnusten testaus</a:t>
            </a:r>
            <a:endParaRPr lang="fi-FI" sz="2400">
              <a:latin typeface="Fira Sans"/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fi-FI" sz="2400">
                <a:latin typeface="Fira Sans"/>
              </a:rPr>
              <a:t>Ma-pe 7.-11.4. TYKO-viikko</a:t>
            </a:r>
            <a:endParaRPr lang="fi-FI" sz="2400">
              <a:latin typeface="Fira Sans"/>
              <a:ea typeface="Calibri" panose="020F0502020204030204"/>
              <a:cs typeface="Calibri" panose="020F0502020204030204"/>
            </a:endParaRPr>
          </a:p>
          <a:p>
            <a:pPr>
              <a:buFont typeface="Calibri" panose="020B0604020202020204" pitchFamily="34" charset="0"/>
              <a:buChar char="-"/>
            </a:pPr>
            <a:endParaRPr lang="fi-FI">
              <a:latin typeface="Fira Sans"/>
              <a:ea typeface="Calibri" panose="020F0502020204030204"/>
              <a:cs typeface="Calibri" panose="020F0502020204030204"/>
            </a:endParaRPr>
          </a:p>
          <a:p>
            <a:pPr indent="0">
              <a:buNone/>
            </a:pPr>
            <a:endParaRPr lang="fi-FI">
              <a:latin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2538305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A59457-D142-D8AA-4476-3C8E67FE0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-259142"/>
            <a:ext cx="10515600" cy="1325563"/>
          </a:xfrm>
        </p:spPr>
        <p:txBody>
          <a:bodyPr anchor="b">
            <a:normAutofit/>
          </a:bodyPr>
          <a:lstStyle/>
          <a:p>
            <a:r>
              <a:rPr lang="fi-FI">
                <a:solidFill>
                  <a:schemeClr val="accent4"/>
                </a:solidFill>
                <a:latin typeface="Fira Sans Black"/>
              </a:rPr>
              <a:t>Miten ilmoittautuminen tapahtuu 11.2.?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BF8E80-242A-EEDB-373E-D2E7C6E95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2696"/>
            <a:ext cx="8315738" cy="5536095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fi-FI">
                <a:latin typeface="Fira Sans"/>
              </a:rPr>
              <a:t>1. Tarkista </a:t>
            </a:r>
            <a:r>
              <a:rPr lang="fi-FI" b="1">
                <a:latin typeface="Fira Sans"/>
              </a:rPr>
              <a:t>etukäteen</a:t>
            </a:r>
            <a:r>
              <a:rPr lang="fi-FI">
                <a:latin typeface="Fira Sans"/>
              </a:rPr>
              <a:t> kurssin </a:t>
            </a:r>
            <a:r>
              <a:rPr lang="fi-FI" err="1">
                <a:latin typeface="Fira Sans"/>
              </a:rPr>
              <a:t>wilma</a:t>
            </a:r>
            <a:r>
              <a:rPr lang="fi-FI">
                <a:latin typeface="Fira Sans"/>
              </a:rPr>
              <a:t>-koodi</a:t>
            </a:r>
            <a:r>
              <a:rPr lang="en-US">
                <a:latin typeface="Fira Sans"/>
              </a:rPr>
              <a:t>​</a:t>
            </a:r>
          </a:p>
          <a:p>
            <a:r>
              <a:rPr lang="fi-FI">
                <a:latin typeface="Fira Sans"/>
              </a:rPr>
              <a:t>Esim. SAV3 = Savonia-AMK:n Ympäristötekniikka ja energiatekniikka 1 op</a:t>
            </a:r>
          </a:p>
          <a:p>
            <a:r>
              <a:rPr lang="fi-FI">
                <a:latin typeface="Fira Sans"/>
              </a:rPr>
              <a:t>Kurssilistat ovat TYKO-verkkosivuilla</a:t>
            </a:r>
          </a:p>
          <a:p>
            <a:endParaRPr lang="fi-FI">
              <a:latin typeface="Fira Sans"/>
            </a:endParaRPr>
          </a:p>
          <a:p>
            <a:pPr marL="0" indent="0">
              <a:buNone/>
            </a:pPr>
            <a:r>
              <a:rPr lang="fi-FI">
                <a:latin typeface="Fira Sans"/>
              </a:rPr>
              <a:t>2. Ilmoittaudu </a:t>
            </a:r>
            <a:r>
              <a:rPr lang="fi-FI" b="1" err="1">
                <a:latin typeface="Fira Sans"/>
              </a:rPr>
              <a:t>wilmassa</a:t>
            </a:r>
            <a:r>
              <a:rPr lang="fi-FI">
                <a:latin typeface="Fira Sans"/>
              </a:rPr>
              <a:t> TYKO-tarjottimella</a:t>
            </a:r>
            <a:r>
              <a:rPr lang="en-US">
                <a:latin typeface="Fira Sans"/>
              </a:rPr>
              <a:t>​</a:t>
            </a:r>
          </a:p>
          <a:p>
            <a:r>
              <a:rPr lang="fi-FI">
                <a:latin typeface="Fira Sans"/>
              </a:rPr>
              <a:t>Tarjotin aukeaa 11.2. klo 13:15.</a:t>
            </a:r>
            <a:r>
              <a:rPr lang="en-US">
                <a:latin typeface="Fira Sans"/>
              </a:rPr>
              <a:t>​</a:t>
            </a:r>
          </a:p>
          <a:p>
            <a:r>
              <a:rPr lang="fi-FI">
                <a:latin typeface="Fira Sans"/>
              </a:rPr>
              <a:t>Osassa kursseista on rajoitettu osallistujamäärä</a:t>
            </a:r>
            <a:r>
              <a:rPr lang="en-US">
                <a:latin typeface="Fira Sans"/>
              </a:rPr>
              <a:t>​</a:t>
            </a:r>
          </a:p>
          <a:p>
            <a:endParaRPr lang="en-US">
              <a:latin typeface="Fira Sans"/>
            </a:endParaRPr>
          </a:p>
          <a:p>
            <a:pPr marL="0" indent="0">
              <a:buNone/>
            </a:pPr>
            <a:r>
              <a:rPr lang="fi-FI">
                <a:latin typeface="Fira Sans"/>
              </a:rPr>
              <a:t>3. Ilmoittaudu </a:t>
            </a:r>
            <a:r>
              <a:rPr lang="fi-FI" b="1">
                <a:latin typeface="Fira Sans"/>
              </a:rPr>
              <a:t>korkeakoulun järjestelmään</a:t>
            </a:r>
            <a:r>
              <a:rPr lang="en-US" b="1">
                <a:latin typeface="Fira Sans"/>
              </a:rPr>
              <a:t>​</a:t>
            </a:r>
          </a:p>
          <a:p>
            <a:r>
              <a:rPr lang="fi-FI">
                <a:latin typeface="Fira Sans"/>
              </a:rPr>
              <a:t>Katso erilliset ohjeet korkeakouluittain</a:t>
            </a:r>
            <a:r>
              <a:rPr lang="en-US">
                <a:latin typeface="Fira Sans"/>
              </a:rPr>
              <a:t>​.</a:t>
            </a:r>
          </a:p>
          <a:p>
            <a:r>
              <a:rPr lang="fi-FI">
                <a:latin typeface="Fira Sans"/>
              </a:rPr>
              <a:t>Tässä kohdassa ei ole enää kiirettä.</a:t>
            </a:r>
          </a:p>
          <a:p>
            <a:r>
              <a:rPr lang="fi-FI">
                <a:latin typeface="Fira Sans"/>
              </a:rPr>
              <a:t>Tämän jälkeen opiskelija luo 3.4. mennessä korkeakoulun käyttäjätunnuksen -&gt; ohjeet tulevat opiskelijalle sähköpostiin.</a:t>
            </a:r>
          </a:p>
          <a:p>
            <a:pPr lvl="1"/>
            <a:r>
              <a:rPr lang="fi-FI">
                <a:latin typeface="Fira Sans"/>
              </a:rPr>
              <a:t>Tässä vahva tunnistautuminen + </a:t>
            </a:r>
            <a:r>
              <a:rPr lang="fi-FI" err="1">
                <a:latin typeface="Fira Sans"/>
              </a:rPr>
              <a:t>MFA:n</a:t>
            </a:r>
            <a:r>
              <a:rPr lang="fi-FI">
                <a:latin typeface="Fira Sans"/>
              </a:rPr>
              <a:t> aktivointi</a:t>
            </a:r>
          </a:p>
        </p:txBody>
      </p:sp>
      <p:pic>
        <p:nvPicPr>
          <p:cNvPr id="8" name="Kuva 7" descr="Kuva, joka sisältää kohteen sisä-, vaate, henkilö, PC&#10;&#10;Kuvaus luotu automaattisesti">
            <a:extLst>
              <a:ext uri="{FF2B5EF4-FFF2-40B4-BE49-F238E27FC236}">
                <a16:creationId xmlns:a16="http://schemas.microsoft.com/office/drawing/2014/main" id="{E40DDF8B-726B-953E-234E-47E9C1A24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r="-3" b="-3"/>
          <a:stretch/>
        </p:blipFill>
        <p:spPr>
          <a:xfrm flipH="1">
            <a:off x="9004851" y="1294110"/>
            <a:ext cx="3079009" cy="3200455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32AF11B8-7CEC-E464-F2F3-9806866D6FE4}"/>
              </a:ext>
            </a:extLst>
          </p:cNvPr>
          <p:cNvSpPr txBox="1"/>
          <p:nvPr/>
        </p:nvSpPr>
        <p:spPr>
          <a:xfrm>
            <a:off x="9159632" y="4838754"/>
            <a:ext cx="2929921" cy="1323439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fi-FI" sz="2000">
                <a:latin typeface="Fira Sans"/>
              </a:rPr>
              <a:t>Näihin tulee 11.2. selkeät erilliset ohjediat opiskelijalle ja </a:t>
            </a:r>
            <a:r>
              <a:rPr lang="fi-FI" sz="2000" err="1">
                <a:latin typeface="Fira Sans"/>
              </a:rPr>
              <a:t>RO:lle</a:t>
            </a:r>
            <a:r>
              <a:rPr lang="fi-FI" sz="2000">
                <a:latin typeface="Fira San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93883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BDCCA39956E0F4383DE613E205C8476" ma:contentTypeVersion="18" ma:contentTypeDescription="Luo uusi asiakirja." ma:contentTypeScope="" ma:versionID="379f36fed69c98e17eba0349d9a165e4">
  <xsd:schema xmlns:xsd="http://www.w3.org/2001/XMLSchema" xmlns:xs="http://www.w3.org/2001/XMLSchema" xmlns:p="http://schemas.microsoft.com/office/2006/metadata/properties" xmlns:ns2="4a0fd3cd-7add-4d4c-9183-e8abd3b11912" xmlns:ns3="1e428805-83ce-4f51-87a8-ec65c43d82a7" targetNamespace="http://schemas.microsoft.com/office/2006/metadata/properties" ma:root="true" ma:fieldsID="2b2bf168fbff3808d4abb36a1d938ac6" ns2:_="" ns3:_="">
    <xsd:import namespace="4a0fd3cd-7add-4d4c-9183-e8abd3b11912"/>
    <xsd:import namespace="1e428805-83ce-4f51-87a8-ec65c43d82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fd3cd-7add-4d4c-9183-e8abd3b119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2ca23e9f-5bb7-45a7-a786-b66e23a87c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28805-83ce-4f51-87a8-ec65c43d82a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7ceb9e9-d589-4004-95b9-e1fda6debce6}" ma:internalName="TaxCatchAll" ma:showField="CatchAllData" ma:web="1e428805-83ce-4f51-87a8-ec65c43d82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e428805-83ce-4f51-87a8-ec65c43d82a7" xsi:nil="true"/>
    <lcf76f155ced4ddcb4097134ff3c332f xmlns="4a0fd3cd-7add-4d4c-9183-e8abd3b1191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5F27CCC-6931-4620-8E7A-73B2BBA2DAEE}">
  <ds:schemaRefs>
    <ds:schemaRef ds:uri="1e428805-83ce-4f51-87a8-ec65c43d82a7"/>
    <ds:schemaRef ds:uri="4a0fd3cd-7add-4d4c-9183-e8abd3b1191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C0FCA91-F3C6-4294-943B-92290C9CAE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CEB612-B1DD-448B-9B3E-C2E1206E9595}">
  <ds:schemaRefs>
    <ds:schemaRef ds:uri="1e428805-83ce-4f51-87a8-ec65c43d82a7"/>
    <ds:schemaRef ds:uri="4a0fd3cd-7add-4d4c-9183-e8abd3b1191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Laajakuva</PresentationFormat>
  <Slides>17</Slides>
  <Notes>0</Notes>
  <HiddenSlides>0</HiddenSlide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18" baseType="lpstr">
      <vt:lpstr>Office-teema</vt:lpstr>
      <vt:lpstr>TYKO korkeakouluviikon ohjeet opiskelijoille</vt:lpstr>
      <vt:lpstr>Jyväskylän Gradian lukiolaiset kertovat omasta korkeakouluviikostaan </vt:lpstr>
      <vt:lpstr>Korkeakouluviikko  7. - 11.4.2025</vt:lpstr>
      <vt:lpstr>Millaisia opintoja korkeakouluviikolla on tarjolla?</vt:lpstr>
      <vt:lpstr>PowerPoint-esitys</vt:lpstr>
      <vt:lpstr>UEF:n vapaavalintaiset työpajat kampuksella  (tarjolla UEF:n kurssien suorittajille)</vt:lpstr>
      <vt:lpstr>Mistä löydän  TYKO-viikon materiaalit?</vt:lpstr>
      <vt:lpstr>Korkeakouluviikon aikataulu</vt:lpstr>
      <vt:lpstr>Miten ilmoittautuminen tapahtuu 11.2.?</vt:lpstr>
      <vt:lpstr>Ruokailu</vt:lpstr>
      <vt:lpstr>Poissaolot</vt:lpstr>
      <vt:lpstr>UEF-kurssien viikkoaikataulu (alustava)</vt:lpstr>
      <vt:lpstr>Savonia-AMK -kurssien viikkoaikataulu (alustava)</vt:lpstr>
      <vt:lpstr>Humak-kurssien viikkoaikataulu (alustava)</vt:lpstr>
      <vt:lpstr>Opintosuoritukset</vt:lpstr>
      <vt:lpstr>Miten valmistaudut korkeakouluviikkoon? </vt:lpstr>
      <vt:lpstr>Tutustu tarkemmin!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Ryhmänohjaajien perehdytys korkeakouluviikkoon</dc:title>
  <dc:creator/>
  <cp:revision>4</cp:revision>
  <dcterms:created xsi:type="dcterms:W3CDTF">2024-10-04T12:38:22Z</dcterms:created>
  <dcterms:modified xsi:type="dcterms:W3CDTF">2025-01-14T14:27:44Z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0x0101007BDCCA39956E0F4383DE613E205C8476</vt:lpwstr>
  </property>
  <property fmtid="{D5CDD505-2E9C-101B-9397-08002B2CF9AE}" pid="3" name="MediaServiceImageTags">
    <vt:lpwstr/>
  </property>
</Properties>
</file>