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9" r:id="rId5"/>
    <p:sldMasterId id="2147483715" r:id="rId6"/>
    <p:sldMasterId id="2147483747" r:id="rId7"/>
    <p:sldMasterId id="2147483769" r:id="rId8"/>
  </p:sldMasterIdLst>
  <p:notesMasterIdLst>
    <p:notesMasterId r:id="rId39"/>
  </p:notesMasterIdLst>
  <p:sldIdLst>
    <p:sldId id="277" r:id="rId9"/>
    <p:sldId id="265" r:id="rId10"/>
    <p:sldId id="282" r:id="rId11"/>
    <p:sldId id="273" r:id="rId12"/>
    <p:sldId id="274" r:id="rId13"/>
    <p:sldId id="283" r:id="rId14"/>
    <p:sldId id="284" r:id="rId15"/>
    <p:sldId id="285" r:id="rId16"/>
    <p:sldId id="266" r:id="rId17"/>
    <p:sldId id="279" r:id="rId18"/>
    <p:sldId id="290" r:id="rId19"/>
    <p:sldId id="278" r:id="rId20"/>
    <p:sldId id="296" r:id="rId21"/>
    <p:sldId id="305" r:id="rId22"/>
    <p:sldId id="297" r:id="rId23"/>
    <p:sldId id="299" r:id="rId24"/>
    <p:sldId id="298" r:id="rId25"/>
    <p:sldId id="300" r:id="rId26"/>
    <p:sldId id="301" r:id="rId27"/>
    <p:sldId id="302" r:id="rId28"/>
    <p:sldId id="303" r:id="rId29"/>
    <p:sldId id="295" r:id="rId30"/>
    <p:sldId id="308" r:id="rId31"/>
    <p:sldId id="309" r:id="rId32"/>
    <p:sldId id="304" r:id="rId33"/>
    <p:sldId id="286" r:id="rId34"/>
    <p:sldId id="272" r:id="rId35"/>
    <p:sldId id="292" r:id="rId36"/>
    <p:sldId id="294" r:id="rId37"/>
    <p:sldId id="293" r:id="rId38"/>
  </p:sldIdLst>
  <p:sldSz cx="12192000" cy="6858000"/>
  <p:notesSz cx="7104063" cy="102346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5C98"/>
    <a:srgbClr val="3D6EB5"/>
    <a:srgbClr val="213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844FD9-CB89-30DC-D286-CA51C2AE59A4}" v="9" dt="2020-01-13T13:50:22.009"/>
    <p1510:client id="{A971CA58-B762-BDE3-AC5F-8A1640DCD2A1}" v="150" dt="2019-06-17T17:14:57.3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4EAF9BD-DE9A-4F85-A553-BAF94D7AF124}" type="datetimeFigureOut">
              <a:rPr lang="fi-FI" smtClean="0"/>
              <a:t>14.1.2020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1608D1E-4F14-4483-803D-C3CE9BA9102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427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9885">
              <a:defRPr/>
            </a:pPr>
            <a:r>
              <a:rPr lang="fi-FI" b="1" dirty="0"/>
              <a:t>Tilanne 18.2.2018</a:t>
            </a:r>
          </a:p>
          <a:p>
            <a:pPr defTabSz="959885">
              <a:defRPr/>
            </a:pPr>
            <a:endParaRPr lang="fi-FI" dirty="0"/>
          </a:p>
          <a:p>
            <a:pPr defTabSz="959885">
              <a:defRPr/>
            </a:pP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5817">
              <a:defRPr/>
            </a:pPr>
            <a:fld id="{F6029EA2-8B5D-084E-9A98-065EAA1BC982}" type="slidenum">
              <a:rPr lang="fi-FI">
                <a:solidFill>
                  <a:prstClr val="black"/>
                </a:solidFill>
                <a:latin typeface="Calibri" panose="020F0502020204030204"/>
              </a:rPr>
              <a:pPr defTabSz="965817">
                <a:defRPr/>
              </a:pPr>
              <a:t>2</a:t>
            </a:fld>
            <a:endParaRPr lang="fi-FI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5337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0" hangingPunct="0">
              <a:spcBef>
                <a:spcPts val="800"/>
              </a:spcBef>
              <a:buClr>
                <a:srgbClr val="D80017"/>
              </a:buClr>
              <a:buFont typeface="Arial" pitchFamily="34" charset="0"/>
              <a:buNone/>
              <a:defRPr/>
            </a:pPr>
            <a:r>
              <a:rPr lang="fi-FI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Kuopion pinta-ala on 4320 km², josta vesipinta-alaa on noin neljännes ja metsämaata runsas neljännes.</a:t>
            </a:r>
          </a:p>
          <a:p>
            <a:pPr marL="0" indent="0" eaLnBrk="0" hangingPunct="0">
              <a:spcBef>
                <a:spcPts val="800"/>
              </a:spcBef>
              <a:buClr>
                <a:srgbClr val="D80017"/>
              </a:buClr>
              <a:buFont typeface="Arial" pitchFamily="34" charset="0"/>
              <a:buNone/>
              <a:defRPr/>
            </a:pPr>
            <a:r>
              <a:rPr lang="fi-FI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Rantaviivan pituus on  6340 kilometriä.</a:t>
            </a:r>
          </a:p>
          <a:p>
            <a:pPr marL="0" indent="0" eaLnBrk="0" hangingPunct="0">
              <a:spcBef>
                <a:spcPts val="800"/>
              </a:spcBef>
              <a:buClr>
                <a:srgbClr val="D80017"/>
              </a:buClr>
              <a:buFont typeface="Arial" pitchFamily="34" charset="0"/>
              <a:buNone/>
              <a:defRPr/>
            </a:pPr>
            <a:r>
              <a:rPr lang="fi-FI" sz="12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Asukastiheys on noin 36 asukasta / maa-km².</a:t>
            </a:r>
          </a:p>
          <a:p>
            <a:pPr marL="0" indent="0" eaLnBrk="0" hangingPunct="0">
              <a:spcBef>
                <a:spcPts val="800"/>
              </a:spcBef>
              <a:buClr>
                <a:srgbClr val="D80017"/>
              </a:buClr>
              <a:buFont typeface="Arial" pitchFamily="34" charset="0"/>
              <a:buNone/>
              <a:defRPr/>
            </a:pPr>
            <a:r>
              <a:rPr lang="fi-FI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Kuntaliitokset: Vehmersalmi 2005, Karttula 2011, Nilsiä 2013, Maaninka 2015 ja Juankoski 2017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C2BB4-0084-4C51-890A-9AE0EA23797A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4536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i-FI" smtClean="0"/>
          </a:p>
        </p:txBody>
      </p:sp>
    </p:spTree>
    <p:extLst>
      <p:ext uri="{BB962C8B-B14F-4D97-AF65-F5344CB8AC3E}">
        <p14:creationId xmlns:p14="http://schemas.microsoft.com/office/powerpoint/2010/main" val="2580204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Kiinnostavia tapahtumia ympäri vuoden; Finland Ice Marathon, Kuopio tanssii ja soi, Kuopio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Rockcock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, Viinijuhlat, Anti-festivaali, Kuopio juhlii, WHO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Healthy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Cities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 (2015)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C2BB4-0084-4C51-890A-9AE0EA23797A}" type="slidenum">
              <a:rPr lang="fi-FI" smtClean="0"/>
              <a:pPr>
                <a:defRPr/>
              </a:pPr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960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Kiinnostavia tapahtumia ympäri vuoden; Finland Ice Marathon, Kuopio tanssii ja soi, Kuopio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Rockcock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, Viinijuhlat, Anti-festivaali, Kuopio juhlii, WHO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Healthy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Cities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 (2015)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C2BB4-0084-4C51-890A-9AE0EA23797A}" type="slidenum">
              <a:rPr lang="fi-FI" smtClean="0"/>
              <a:pPr>
                <a:defRPr/>
              </a:pPr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482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Kiinnostavia tapahtumia ympäri vuoden; Finland Ice Marathon, Kuopio tanssii ja soi, Kuopio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Rockcock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, Viinijuhlat, Anti-festivaali, Kuopio juhlii, WHO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Healthy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Cities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 (2015)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C2BB4-0084-4C51-890A-9AE0EA23797A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10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Kiinnostavia tapahtumia ympäri vuoden; Finland Ice Marathon, Kuopio tanssii ja soi, Kuopio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Rockcock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, Viinijuhlat, Anti-festivaali, Kuopio juhlii, WHO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Healthy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Cities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 (2015)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C2BB4-0084-4C51-890A-9AE0EA23797A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8906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Kuopio on </a:t>
            </a:r>
            <a:r>
              <a:rPr lang="fi-FI" sz="1300" b="1" dirty="0">
                <a:latin typeface="Georgia" pitchFamily="18" charset="0"/>
                <a:ea typeface="ＭＳ Ｐゴシック" charset="-128"/>
                <a:cs typeface="ＭＳ Ｐゴシック" charset="-128"/>
              </a:rPr>
              <a:t>korkeatasoisen koulutuksen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 sekä tutkimuksen keskus. Itä-Suomen yliopistossa on maan laajin koulutustarjonta. Kuopio on Suomen suurin lääkäri- ja pelastusalan kouluttaja. Kuopion tavoitteena on olla Suomen paras opiskelijakaupunki vuoteen 2020 mennessä.</a:t>
            </a:r>
          </a:p>
          <a:p>
            <a:endParaRPr lang="fi-FI" sz="1300" dirty="0">
              <a:latin typeface="Georgia" pitchFamily="18" charset="0"/>
              <a:ea typeface="ＭＳ Ｐゴシック" charset="-128"/>
              <a:cs typeface="ＭＳ Ｐゴシック" charset="-128"/>
            </a:endParaRPr>
          </a:p>
          <a:p>
            <a:pPr defTabSz="48330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fi-FI" sz="1300" i="1" dirty="0">
                <a:latin typeface="Georgia" pitchFamily="18" charset="0"/>
                <a:ea typeface="ＭＳ Ｐゴシック" charset="-128"/>
                <a:cs typeface="ＭＳ Ｐゴシック" charset="-128"/>
              </a:rPr>
              <a:t>Kuopiossa on monipuoliset koulutusmahdollisuudet; englanninkielinen päiväkoti, IB-lukio, Alppilukio, Musiikkiin ja ilmaisutaitoon keskittynyt lukio, Savon ammatti –ja aikuiskoulutuskeskus, Savonia ammattikorkeakoulu, Itä-Suomen yliopisto, Pelastusopisto, HUMAK</a:t>
            </a:r>
            <a:endParaRPr lang="fi-FI" sz="1300" dirty="0">
              <a:latin typeface="Georgia" pitchFamily="18" charset="0"/>
              <a:ea typeface="ＭＳ Ｐゴシック" charset="-128"/>
              <a:cs typeface="ＭＳ Ｐゴシック" charset="-128"/>
            </a:endParaRPr>
          </a:p>
          <a:p>
            <a:endParaRPr lang="fi-FI" sz="1300" dirty="0">
              <a:latin typeface="Georgia" pitchFamily="18" charset="0"/>
              <a:ea typeface="ＭＳ Ｐゴシック" charset="-128"/>
              <a:cs typeface="ＭＳ Ｐゴシック" charset="-128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C2BB4-0084-4C51-890A-9AE0EA23797A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9669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Kuopio on </a:t>
            </a:r>
            <a:r>
              <a:rPr lang="fi-FI" sz="1300" b="1" dirty="0">
                <a:latin typeface="Georgia" pitchFamily="18" charset="0"/>
                <a:ea typeface="ＭＳ Ｐゴシック" charset="-128"/>
                <a:cs typeface="ＭＳ Ｐゴシック" charset="-128"/>
              </a:rPr>
              <a:t>korkeatasoisen koulutuksen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 sekä tutkimuksen keskus. Itä-Suomen yliopistossa on maan laajin koulutustarjonta. Kuopio on Suomen suurin lääkäri- ja pelastusalan kouluttaja. Kuopion tavoitteena on olla Suomen paras opiskelijakaupunki vuoteen 2020 mennessä.</a:t>
            </a:r>
          </a:p>
          <a:p>
            <a:endParaRPr lang="fi-FI" sz="1300" dirty="0">
              <a:latin typeface="Georgia" pitchFamily="18" charset="0"/>
              <a:ea typeface="ＭＳ Ｐゴシック" charset="-128"/>
              <a:cs typeface="ＭＳ Ｐゴシック" charset="-128"/>
            </a:endParaRPr>
          </a:p>
          <a:p>
            <a:pPr defTabSz="48330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fi-FI" sz="1300" i="1" dirty="0">
                <a:latin typeface="Georgia" pitchFamily="18" charset="0"/>
                <a:ea typeface="ＭＳ Ｐゴシック" charset="-128"/>
                <a:cs typeface="ＭＳ Ｐゴシック" charset="-128"/>
              </a:rPr>
              <a:t>Kuopiossa on monipuoliset koulutusmahdollisuudet; englanninkielinen päiväkoti, IB-lukio, Alppilukio, Musiikkiin ja ilmaisutaitoon keskittynyt lukio, Savon ammatti –ja aikuiskoulutuskeskus, Savonia ammattikorkeakoulu, Itä-Suomen yliopisto, Pelastusopisto, HUMAK</a:t>
            </a:r>
            <a:endParaRPr lang="fi-FI" sz="1300" dirty="0">
              <a:latin typeface="Georgia" pitchFamily="18" charset="0"/>
              <a:ea typeface="ＭＳ Ｐゴシック" charset="-128"/>
              <a:cs typeface="ＭＳ Ｐゴシック" charset="-128"/>
            </a:endParaRPr>
          </a:p>
          <a:p>
            <a:endParaRPr lang="fi-FI" sz="1300" dirty="0">
              <a:latin typeface="Georgia" pitchFamily="18" charset="0"/>
              <a:ea typeface="ＭＳ Ｐゴシック" charset="-128"/>
              <a:cs typeface="ＭＳ Ｐゴシック" charset="-128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C2BB4-0084-4C51-890A-9AE0EA23797A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5793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Kuopio on </a:t>
            </a:r>
            <a:r>
              <a:rPr lang="fi-FI" sz="1300" b="1" dirty="0">
                <a:latin typeface="Georgia" pitchFamily="18" charset="0"/>
                <a:ea typeface="ＭＳ Ｐゴシック" charset="-128"/>
                <a:cs typeface="ＭＳ Ｐゴシック" charset="-128"/>
              </a:rPr>
              <a:t>korkeatasoisen koulutuksen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 sekä tutkimuksen keskus. Itä-Suomen yliopistossa on maan laajin koulutustarjonta. Kuopio on Suomen suurin lääkäri- ja pelastusalan kouluttaja. Kuopion tavoitteena on olla Suomen paras opiskelijakaupunki vuoteen 2020 mennessä.</a:t>
            </a:r>
          </a:p>
          <a:p>
            <a:endParaRPr lang="fi-FI" sz="1300" dirty="0">
              <a:latin typeface="Georgia" pitchFamily="18" charset="0"/>
              <a:ea typeface="ＭＳ Ｐゴシック" charset="-128"/>
              <a:cs typeface="ＭＳ Ｐゴシック" charset="-128"/>
            </a:endParaRPr>
          </a:p>
          <a:p>
            <a:pPr defTabSz="48330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fi-FI" sz="1300" i="1" dirty="0">
                <a:latin typeface="Georgia" pitchFamily="18" charset="0"/>
                <a:ea typeface="ＭＳ Ｐゴシック" charset="-128"/>
                <a:cs typeface="ＭＳ Ｐゴシック" charset="-128"/>
              </a:rPr>
              <a:t>Kuopiossa on monipuoliset koulutusmahdollisuudet; englanninkielinen päiväkoti, IB-lukio, Alppilukio, Musiikkiin ja ilmaisutaitoon keskittynyt lukio, Savon ammatti –ja aikuiskoulutuskeskus, Savonia ammattikorkeakoulu, Itä-Suomen yliopisto, Pelastusopisto, HUMAK</a:t>
            </a:r>
            <a:endParaRPr lang="fi-FI" sz="1300" dirty="0">
              <a:latin typeface="Georgia" pitchFamily="18" charset="0"/>
              <a:ea typeface="ＭＳ Ｐゴシック" charset="-128"/>
              <a:cs typeface="ＭＳ Ｐゴシック" charset="-128"/>
            </a:endParaRPr>
          </a:p>
          <a:p>
            <a:endParaRPr lang="fi-FI" sz="1300" dirty="0">
              <a:latin typeface="Georgia" pitchFamily="18" charset="0"/>
              <a:ea typeface="ＭＳ Ｐゴシック" charset="-128"/>
              <a:cs typeface="ＭＳ Ｐゴシック" charset="-128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C2BB4-0084-4C51-890A-9AE0EA23797A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892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Kiinnostavia tapahtumia ympäri vuoden; Finland Ice Marathon, Kuopio tanssii ja soi, Kuopio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Rockcock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, Viinijuhlat, Anti-festivaali, Kuopio juhlii, WHO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Healthy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Cities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 (2015)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C2BB4-0084-4C51-890A-9AE0EA23797A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9340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9885">
              <a:defRPr/>
            </a:pPr>
            <a:r>
              <a:rPr lang="fi-FI" b="1" dirty="0"/>
              <a:t>Tilanne 18.2.2018</a:t>
            </a:r>
          </a:p>
          <a:p>
            <a:pPr defTabSz="959885">
              <a:defRPr/>
            </a:pPr>
            <a:endParaRPr lang="fi-FI" dirty="0"/>
          </a:p>
          <a:p>
            <a:pPr defTabSz="959885">
              <a:defRPr/>
            </a:pP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5817">
              <a:defRPr/>
            </a:pPr>
            <a:fld id="{F6029EA2-8B5D-084E-9A98-065EAA1BC982}" type="slidenum">
              <a:rPr lang="fi-FI">
                <a:solidFill>
                  <a:prstClr val="black"/>
                </a:solidFill>
                <a:latin typeface="Calibri" panose="020F0502020204030204"/>
              </a:rPr>
              <a:pPr defTabSz="965817">
                <a:defRPr/>
              </a:pPr>
              <a:t>11</a:t>
            </a:fld>
            <a:endParaRPr lang="fi-FI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9174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Kiinnostavia tapahtumia ympäri vuoden; Finland Ice Marathon, Kuopio tanssii ja soi, Kuopio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Rockcock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, Viinijuhlat, Anti-festivaali, Kuopio juhlii, WHO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Healthy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 </a:t>
            </a:r>
            <a:r>
              <a:rPr lang="fi-FI" sz="130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Cities</a:t>
            </a:r>
            <a:r>
              <a:rPr lang="fi-FI" sz="1300" dirty="0">
                <a:latin typeface="Georgia" pitchFamily="18" charset="0"/>
                <a:ea typeface="ＭＳ Ｐゴシック" charset="-128"/>
                <a:cs typeface="ＭＳ Ｐゴシック" charset="-128"/>
              </a:rPr>
              <a:t> (2015)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C2BB4-0084-4C51-890A-9AE0EA23797A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859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38200" y="695643"/>
            <a:ext cx="10515600" cy="2387600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4000" b="1" spc="-3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38200" y="3175321"/>
            <a:ext cx="10515600" cy="1655763"/>
          </a:xfrm>
        </p:spPr>
        <p:txBody>
          <a:bodyPr>
            <a:normAutofit/>
          </a:bodyPr>
          <a:lstStyle>
            <a:lvl1pPr marL="0" indent="0" algn="l">
              <a:buNone/>
              <a:defRPr sz="2000" spc="0">
                <a:solidFill>
                  <a:schemeClr val="bg1"/>
                </a:solidFill>
              </a:defRPr>
            </a:lvl1pPr>
            <a:lvl2pPr marL="456814" indent="0" algn="ctr">
              <a:buNone/>
              <a:defRPr sz="2000"/>
            </a:lvl2pPr>
            <a:lvl3pPr marL="913625" indent="0" algn="ctr">
              <a:buNone/>
              <a:defRPr sz="1900"/>
            </a:lvl3pPr>
            <a:lvl4pPr marL="1370442" indent="0" algn="ctr">
              <a:buNone/>
              <a:defRPr sz="1600"/>
            </a:lvl4pPr>
            <a:lvl5pPr marL="1827253" indent="0" algn="ctr">
              <a:buNone/>
              <a:defRPr sz="1600"/>
            </a:lvl5pPr>
            <a:lvl6pPr marL="2284074" indent="0" algn="ctr">
              <a:buNone/>
              <a:defRPr sz="1600"/>
            </a:lvl6pPr>
            <a:lvl7pPr marL="2740886" indent="0" algn="ctr">
              <a:buNone/>
              <a:defRPr sz="1600"/>
            </a:lvl7pPr>
            <a:lvl8pPr marL="3197699" indent="0" algn="ctr">
              <a:buNone/>
              <a:defRPr sz="1600"/>
            </a:lvl8pPr>
            <a:lvl9pPr marL="3654505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1" y="365124"/>
            <a:ext cx="713313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4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kajana-dia os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2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cxnSp>
        <p:nvCxnSpPr>
          <p:cNvPr id="30" name="Suora yhdysviiva 29"/>
          <p:cNvCxnSpPr/>
          <p:nvPr userDrawn="1"/>
        </p:nvCxnSpPr>
        <p:spPr>
          <a:xfrm>
            <a:off x="1054933" y="1331112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yhdysviiva 33"/>
          <p:cNvCxnSpPr/>
          <p:nvPr userDrawn="1"/>
        </p:nvCxnSpPr>
        <p:spPr>
          <a:xfrm>
            <a:off x="3067912" y="1327432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yhdysviiva 37"/>
          <p:cNvCxnSpPr/>
          <p:nvPr userDrawn="1"/>
        </p:nvCxnSpPr>
        <p:spPr>
          <a:xfrm>
            <a:off x="5088763" y="1327432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yhdysviiva 41"/>
          <p:cNvCxnSpPr/>
          <p:nvPr userDrawn="1"/>
        </p:nvCxnSpPr>
        <p:spPr>
          <a:xfrm>
            <a:off x="7105676" y="1347151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uora yhdysviiva 45"/>
          <p:cNvCxnSpPr/>
          <p:nvPr userDrawn="1"/>
        </p:nvCxnSpPr>
        <p:spPr>
          <a:xfrm>
            <a:off x="9122591" y="1347151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uora yhdysviiva 49"/>
          <p:cNvCxnSpPr/>
          <p:nvPr userDrawn="1"/>
        </p:nvCxnSpPr>
        <p:spPr>
          <a:xfrm>
            <a:off x="11130364" y="1345488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iruutu 40"/>
          <p:cNvSpPr txBox="1"/>
          <p:nvPr userDrawn="1"/>
        </p:nvSpPr>
        <p:spPr>
          <a:xfrm>
            <a:off x="6746127" y="6047546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2023</a:t>
            </a:r>
          </a:p>
        </p:txBody>
      </p:sp>
      <p:sp>
        <p:nvSpPr>
          <p:cNvPr id="45" name="Tekstiruutu 44"/>
          <p:cNvSpPr txBox="1"/>
          <p:nvPr userDrawn="1"/>
        </p:nvSpPr>
        <p:spPr>
          <a:xfrm>
            <a:off x="8763043" y="6047546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49" name="Tekstiruutu 48"/>
          <p:cNvSpPr txBox="1"/>
          <p:nvPr userDrawn="1"/>
        </p:nvSpPr>
        <p:spPr>
          <a:xfrm>
            <a:off x="10770815" y="6045880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2025</a:t>
            </a:r>
          </a:p>
        </p:txBody>
      </p:sp>
      <p:sp>
        <p:nvSpPr>
          <p:cNvPr id="28" name="Tekstiruutu 27"/>
          <p:cNvSpPr txBox="1"/>
          <p:nvPr userDrawn="1"/>
        </p:nvSpPr>
        <p:spPr>
          <a:xfrm>
            <a:off x="695383" y="6031507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2020</a:t>
            </a:r>
          </a:p>
        </p:txBody>
      </p:sp>
      <p:sp>
        <p:nvSpPr>
          <p:cNvPr id="33" name="Tekstiruutu 32"/>
          <p:cNvSpPr txBox="1"/>
          <p:nvPr userDrawn="1"/>
        </p:nvSpPr>
        <p:spPr>
          <a:xfrm>
            <a:off x="2708363" y="6027830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2021</a:t>
            </a:r>
          </a:p>
        </p:txBody>
      </p:sp>
      <p:sp>
        <p:nvSpPr>
          <p:cNvPr id="37" name="Tekstiruutu 36"/>
          <p:cNvSpPr txBox="1"/>
          <p:nvPr userDrawn="1"/>
        </p:nvSpPr>
        <p:spPr>
          <a:xfrm>
            <a:off x="4729215" y="6027830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2022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 hasCustomPrompt="1"/>
          </p:nvPr>
        </p:nvSpPr>
        <p:spPr>
          <a:xfrm>
            <a:off x="808382" y="518226"/>
            <a:ext cx="10880035" cy="484821"/>
          </a:xfrm>
        </p:spPr>
        <p:txBody>
          <a:bodyPr>
            <a:normAutofit/>
          </a:bodyPr>
          <a:lstStyle>
            <a:lvl1pPr>
              <a:defRPr sz="2700" b="1" spc="-300"/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10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08396" y="2851872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11" name="Tekstin paikkamerkki 7"/>
          <p:cNvSpPr>
            <a:spLocks noGrp="1"/>
          </p:cNvSpPr>
          <p:nvPr>
            <p:ph type="body" sz="quarter" idx="14" hasCustomPrompt="1"/>
          </p:nvPr>
        </p:nvSpPr>
        <p:spPr>
          <a:xfrm>
            <a:off x="2604219" y="4515774"/>
            <a:ext cx="2453640" cy="625711"/>
          </a:xfrm>
        </p:spPr>
        <p:txBody>
          <a:bodyPr>
            <a:normAutofit/>
          </a:bodyPr>
          <a:lstStyle>
            <a:lvl1pPr algn="r">
              <a:defRPr sz="2700" b="1" spc="-3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/>
              <a:t>vuosi</a:t>
            </a:r>
          </a:p>
        </p:txBody>
      </p:sp>
      <p:sp>
        <p:nvSpPr>
          <p:cNvPr id="16" name="Tekstin paikkamerkki 15"/>
          <p:cNvSpPr>
            <a:spLocks noGrp="1"/>
          </p:cNvSpPr>
          <p:nvPr>
            <p:ph type="body" sz="quarter" idx="16" hasCustomPrompt="1"/>
          </p:nvPr>
        </p:nvSpPr>
        <p:spPr>
          <a:xfrm>
            <a:off x="808449" y="2367044"/>
            <a:ext cx="3458817" cy="579437"/>
          </a:xfrm>
        </p:spPr>
        <p:txBody>
          <a:bodyPr>
            <a:noAutofit/>
          </a:bodyPr>
          <a:lstStyle>
            <a:lvl1pPr>
              <a:defRPr sz="2400" spc="-151"/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17" name="Tekstin paikkamerkki 2"/>
          <p:cNvSpPr>
            <a:spLocks noGrp="1"/>
          </p:cNvSpPr>
          <p:nvPr>
            <p:ph type="body" idx="17" hasCustomPrompt="1"/>
          </p:nvPr>
        </p:nvSpPr>
        <p:spPr>
          <a:xfrm>
            <a:off x="5124119" y="4996082"/>
            <a:ext cx="3799840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18" name="Tekstin paikkamerkki 15"/>
          <p:cNvSpPr>
            <a:spLocks noGrp="1"/>
          </p:cNvSpPr>
          <p:nvPr>
            <p:ph type="body" sz="quarter" idx="18" hasCustomPrompt="1"/>
          </p:nvPr>
        </p:nvSpPr>
        <p:spPr>
          <a:xfrm>
            <a:off x="5124119" y="4511256"/>
            <a:ext cx="3911600" cy="579437"/>
          </a:xfrm>
        </p:spPr>
        <p:txBody>
          <a:bodyPr>
            <a:noAutofit/>
          </a:bodyPr>
          <a:lstStyle>
            <a:lvl1pPr>
              <a:defRPr sz="2400" spc="-151"/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type="body" idx="19" hasCustomPrompt="1"/>
          </p:nvPr>
        </p:nvSpPr>
        <p:spPr>
          <a:xfrm>
            <a:off x="808449" y="1003068"/>
            <a:ext cx="10880033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</p:spTree>
    <p:extLst>
      <p:ext uri="{BB962C8B-B14F-4D97-AF65-F5344CB8AC3E}">
        <p14:creationId xmlns:p14="http://schemas.microsoft.com/office/powerpoint/2010/main" val="2068349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stävä kehitys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2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pic>
        <p:nvPicPr>
          <p:cNvPr id="79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 hasCustomPrompt="1"/>
          </p:nvPr>
        </p:nvSpPr>
        <p:spPr>
          <a:xfrm>
            <a:off x="4267199" y="3170054"/>
            <a:ext cx="3509620" cy="484821"/>
          </a:xfrm>
        </p:spPr>
        <p:txBody>
          <a:bodyPr>
            <a:normAutofit/>
          </a:bodyPr>
          <a:lstStyle>
            <a:lvl1pPr algn="ctr">
              <a:defRPr sz="2700" b="1" spc="-3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10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385852" y="830805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16" name="Tekstin paikkamerkki 15"/>
          <p:cNvSpPr>
            <a:spLocks noGrp="1"/>
          </p:cNvSpPr>
          <p:nvPr>
            <p:ph type="body" sz="quarter" idx="16" hasCustomPrompt="1"/>
          </p:nvPr>
        </p:nvSpPr>
        <p:spPr>
          <a:xfrm>
            <a:off x="385856" y="345980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type="body" idx="19" hasCustomPrompt="1"/>
          </p:nvPr>
        </p:nvSpPr>
        <p:spPr>
          <a:xfrm>
            <a:off x="4267199" y="2072925"/>
            <a:ext cx="3509620" cy="82581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pic>
        <p:nvPicPr>
          <p:cNvPr id="52" name="Kuva 5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85" y="1681736"/>
            <a:ext cx="1028751" cy="308624"/>
          </a:xfrm>
          <a:prstGeom prst="rect">
            <a:avLst/>
          </a:prstGeom>
        </p:spPr>
      </p:pic>
      <p:sp>
        <p:nvSpPr>
          <p:cNvPr id="56" name="Tekstin paikkamerkki 2"/>
          <p:cNvSpPr>
            <a:spLocks noGrp="1"/>
          </p:cNvSpPr>
          <p:nvPr>
            <p:ph type="body" idx="23" hasCustomPrompt="1"/>
          </p:nvPr>
        </p:nvSpPr>
        <p:spPr>
          <a:xfrm>
            <a:off x="385852" y="2273329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57" name="Tekstin paikkamerkki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5856" y="1788443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58" name="Tekstin paikkamerkki 2"/>
          <p:cNvSpPr>
            <a:spLocks noGrp="1"/>
          </p:cNvSpPr>
          <p:nvPr>
            <p:ph type="body" idx="25" hasCustomPrompt="1"/>
          </p:nvPr>
        </p:nvSpPr>
        <p:spPr>
          <a:xfrm>
            <a:off x="385852" y="3704240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59" name="Tekstin paikkamerkki 15"/>
          <p:cNvSpPr>
            <a:spLocks noGrp="1"/>
          </p:cNvSpPr>
          <p:nvPr>
            <p:ph type="body" sz="quarter" idx="26" hasCustomPrompt="1"/>
          </p:nvPr>
        </p:nvSpPr>
        <p:spPr>
          <a:xfrm>
            <a:off x="385856" y="3219413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60" name="Tekstin paikkamerkki 2"/>
          <p:cNvSpPr>
            <a:spLocks noGrp="1"/>
          </p:cNvSpPr>
          <p:nvPr>
            <p:ph type="body" idx="27" hasCustomPrompt="1"/>
          </p:nvPr>
        </p:nvSpPr>
        <p:spPr>
          <a:xfrm>
            <a:off x="385852" y="5120566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61" name="Tekstin paikkamerkki 15"/>
          <p:cNvSpPr>
            <a:spLocks noGrp="1"/>
          </p:cNvSpPr>
          <p:nvPr>
            <p:ph type="body" sz="quarter" idx="28" hasCustomPrompt="1"/>
          </p:nvPr>
        </p:nvSpPr>
        <p:spPr>
          <a:xfrm>
            <a:off x="385856" y="4635740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62" name="Tekstin paikkamerkki 2"/>
          <p:cNvSpPr>
            <a:spLocks noGrp="1"/>
          </p:cNvSpPr>
          <p:nvPr>
            <p:ph type="body" idx="29" hasCustomPrompt="1"/>
          </p:nvPr>
        </p:nvSpPr>
        <p:spPr>
          <a:xfrm>
            <a:off x="8459116" y="830805"/>
            <a:ext cx="3347059" cy="825817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63" name="Tekstin paikkamerkki 15"/>
          <p:cNvSpPr>
            <a:spLocks noGrp="1"/>
          </p:cNvSpPr>
          <p:nvPr>
            <p:ph type="body" sz="quarter" idx="30" hasCustomPrompt="1"/>
          </p:nvPr>
        </p:nvSpPr>
        <p:spPr>
          <a:xfrm>
            <a:off x="8459120" y="345980"/>
            <a:ext cx="3347059" cy="579437"/>
          </a:xfrm>
        </p:spPr>
        <p:txBody>
          <a:bodyPr>
            <a:noAutofit/>
          </a:bodyPr>
          <a:lstStyle>
            <a:lvl1pPr algn="r"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64" name="Tekstin paikkamerkki 2"/>
          <p:cNvSpPr>
            <a:spLocks noGrp="1"/>
          </p:cNvSpPr>
          <p:nvPr>
            <p:ph type="body" idx="31" hasCustomPrompt="1"/>
          </p:nvPr>
        </p:nvSpPr>
        <p:spPr>
          <a:xfrm>
            <a:off x="8459116" y="2273329"/>
            <a:ext cx="3347059" cy="825817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65" name="Tekstin paikkamerkki 15"/>
          <p:cNvSpPr>
            <a:spLocks noGrp="1"/>
          </p:cNvSpPr>
          <p:nvPr>
            <p:ph type="body" sz="quarter" idx="32" hasCustomPrompt="1"/>
          </p:nvPr>
        </p:nvSpPr>
        <p:spPr>
          <a:xfrm>
            <a:off x="8459120" y="1788443"/>
            <a:ext cx="3347059" cy="579437"/>
          </a:xfrm>
        </p:spPr>
        <p:txBody>
          <a:bodyPr>
            <a:noAutofit/>
          </a:bodyPr>
          <a:lstStyle>
            <a:lvl1pPr algn="r"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66" name="Tekstin paikkamerkki 2"/>
          <p:cNvSpPr>
            <a:spLocks noGrp="1"/>
          </p:cNvSpPr>
          <p:nvPr>
            <p:ph type="body" idx="33" hasCustomPrompt="1"/>
          </p:nvPr>
        </p:nvSpPr>
        <p:spPr>
          <a:xfrm>
            <a:off x="8459116" y="3704240"/>
            <a:ext cx="3347059" cy="825817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67" name="Tekstin paikkamerkki 15"/>
          <p:cNvSpPr>
            <a:spLocks noGrp="1"/>
          </p:cNvSpPr>
          <p:nvPr>
            <p:ph type="body" sz="quarter" idx="34" hasCustomPrompt="1"/>
          </p:nvPr>
        </p:nvSpPr>
        <p:spPr>
          <a:xfrm>
            <a:off x="8459120" y="3219413"/>
            <a:ext cx="3347059" cy="579437"/>
          </a:xfrm>
        </p:spPr>
        <p:txBody>
          <a:bodyPr>
            <a:noAutofit/>
          </a:bodyPr>
          <a:lstStyle>
            <a:lvl1pPr algn="r"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68" name="Tekstin paikkamerkki 2"/>
          <p:cNvSpPr>
            <a:spLocks noGrp="1"/>
          </p:cNvSpPr>
          <p:nvPr>
            <p:ph type="body" idx="35" hasCustomPrompt="1"/>
          </p:nvPr>
        </p:nvSpPr>
        <p:spPr>
          <a:xfrm>
            <a:off x="8459116" y="5120566"/>
            <a:ext cx="3347059" cy="825817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69" name="Tekstin paikkamerkki 15"/>
          <p:cNvSpPr>
            <a:spLocks noGrp="1"/>
          </p:cNvSpPr>
          <p:nvPr>
            <p:ph type="body" sz="quarter" idx="36" hasCustomPrompt="1"/>
          </p:nvPr>
        </p:nvSpPr>
        <p:spPr>
          <a:xfrm>
            <a:off x="8459120" y="4635740"/>
            <a:ext cx="3347059" cy="579437"/>
          </a:xfrm>
        </p:spPr>
        <p:txBody>
          <a:bodyPr>
            <a:noAutofit/>
          </a:bodyPr>
          <a:lstStyle>
            <a:lvl1pPr algn="r"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11" name="Tekstin paikkamerkki 7"/>
          <p:cNvSpPr>
            <a:spLocks noGrp="1"/>
          </p:cNvSpPr>
          <p:nvPr>
            <p:ph type="body" sz="quarter" idx="14" hasCustomPrompt="1"/>
          </p:nvPr>
        </p:nvSpPr>
        <p:spPr>
          <a:xfrm>
            <a:off x="2227913" y="3170003"/>
            <a:ext cx="2453640" cy="625711"/>
          </a:xfrm>
        </p:spPr>
        <p:txBody>
          <a:bodyPr>
            <a:normAutofit/>
          </a:bodyPr>
          <a:lstStyle>
            <a:lvl1pPr algn="ctr">
              <a:defRPr sz="1900" b="1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53" name="Tekstin paikkamerkki 7"/>
          <p:cNvSpPr>
            <a:spLocks noGrp="1"/>
          </p:cNvSpPr>
          <p:nvPr>
            <p:ph type="body" sz="quarter" idx="20" hasCustomPrompt="1"/>
          </p:nvPr>
        </p:nvSpPr>
        <p:spPr>
          <a:xfrm>
            <a:off x="4869180" y="375923"/>
            <a:ext cx="2453640" cy="625711"/>
          </a:xfrm>
        </p:spPr>
        <p:txBody>
          <a:bodyPr>
            <a:normAutofit/>
          </a:bodyPr>
          <a:lstStyle>
            <a:lvl1pPr algn="ctr">
              <a:defRPr sz="1900" b="1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54" name="Tekstin paikkamerkki 7"/>
          <p:cNvSpPr>
            <a:spLocks noGrp="1"/>
          </p:cNvSpPr>
          <p:nvPr>
            <p:ph type="body" sz="quarter" idx="21" hasCustomPrompt="1"/>
          </p:nvPr>
        </p:nvSpPr>
        <p:spPr>
          <a:xfrm>
            <a:off x="7424420" y="3180222"/>
            <a:ext cx="2453640" cy="625711"/>
          </a:xfrm>
        </p:spPr>
        <p:txBody>
          <a:bodyPr>
            <a:normAutofit/>
          </a:bodyPr>
          <a:lstStyle>
            <a:lvl1pPr algn="ctr">
              <a:defRPr sz="1900" b="1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55" name="Tekstin paikkamerkki 7"/>
          <p:cNvSpPr>
            <a:spLocks noGrp="1"/>
          </p:cNvSpPr>
          <p:nvPr>
            <p:ph type="body" sz="quarter" idx="22" hasCustomPrompt="1"/>
          </p:nvPr>
        </p:nvSpPr>
        <p:spPr>
          <a:xfrm>
            <a:off x="4795188" y="5730714"/>
            <a:ext cx="2453640" cy="625711"/>
          </a:xfrm>
        </p:spPr>
        <p:txBody>
          <a:bodyPr>
            <a:normAutofit/>
          </a:bodyPr>
          <a:lstStyle>
            <a:lvl1pPr algn="ctr">
              <a:defRPr sz="1900" b="1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32" name="Tekstin paikkamerkki 2"/>
          <p:cNvSpPr>
            <a:spLocks noGrp="1"/>
          </p:cNvSpPr>
          <p:nvPr>
            <p:ph type="body" idx="37" hasCustomPrompt="1"/>
          </p:nvPr>
        </p:nvSpPr>
        <p:spPr>
          <a:xfrm>
            <a:off x="1603439" y="406012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3" name="Tekstin paikkamerkki 2"/>
          <p:cNvSpPr>
            <a:spLocks noGrp="1"/>
          </p:cNvSpPr>
          <p:nvPr>
            <p:ph type="body" idx="38" hasCustomPrompt="1"/>
          </p:nvPr>
        </p:nvSpPr>
        <p:spPr>
          <a:xfrm>
            <a:off x="1603439" y="1845221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4" name="Tekstin paikkamerkki 2"/>
          <p:cNvSpPr>
            <a:spLocks noGrp="1"/>
          </p:cNvSpPr>
          <p:nvPr>
            <p:ph type="body" idx="39" hasCustomPrompt="1"/>
          </p:nvPr>
        </p:nvSpPr>
        <p:spPr>
          <a:xfrm>
            <a:off x="1603439" y="3277692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Tarkenne</a:t>
            </a:r>
          </a:p>
        </p:txBody>
      </p:sp>
      <p:sp>
        <p:nvSpPr>
          <p:cNvPr id="35" name="Tekstin paikkamerkki 2"/>
          <p:cNvSpPr>
            <a:spLocks noGrp="1"/>
          </p:cNvSpPr>
          <p:nvPr>
            <p:ph type="body" idx="40" hasCustomPrompt="1"/>
          </p:nvPr>
        </p:nvSpPr>
        <p:spPr>
          <a:xfrm>
            <a:off x="1603439" y="4694452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6" name="Tekstin paikkamerkki 2"/>
          <p:cNvSpPr>
            <a:spLocks noGrp="1"/>
          </p:cNvSpPr>
          <p:nvPr>
            <p:ph type="body" idx="41" hasCustomPrompt="1"/>
          </p:nvPr>
        </p:nvSpPr>
        <p:spPr>
          <a:xfrm>
            <a:off x="8501910" y="415608"/>
            <a:ext cx="2129460" cy="421653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7" name="Tekstin paikkamerkki 2"/>
          <p:cNvSpPr>
            <a:spLocks noGrp="1"/>
          </p:cNvSpPr>
          <p:nvPr>
            <p:ph type="body" idx="42" hasCustomPrompt="1"/>
          </p:nvPr>
        </p:nvSpPr>
        <p:spPr>
          <a:xfrm>
            <a:off x="8501910" y="1854816"/>
            <a:ext cx="2129460" cy="421653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8" name="Tekstin paikkamerkki 2"/>
          <p:cNvSpPr>
            <a:spLocks noGrp="1"/>
          </p:cNvSpPr>
          <p:nvPr>
            <p:ph type="body" idx="43" hasCustomPrompt="1"/>
          </p:nvPr>
        </p:nvSpPr>
        <p:spPr>
          <a:xfrm>
            <a:off x="8501910" y="3287295"/>
            <a:ext cx="2129460" cy="421653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9" name="Tekstin paikkamerkki 2"/>
          <p:cNvSpPr>
            <a:spLocks noGrp="1"/>
          </p:cNvSpPr>
          <p:nvPr>
            <p:ph type="body" idx="44" hasCustomPrompt="1"/>
          </p:nvPr>
        </p:nvSpPr>
        <p:spPr>
          <a:xfrm>
            <a:off x="8501910" y="4704044"/>
            <a:ext cx="2129460" cy="421653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5693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r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Kuva 3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-769179"/>
            <a:ext cx="15296619" cy="8604347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 hasCustomPrompt="1"/>
          </p:nvPr>
        </p:nvSpPr>
        <p:spPr>
          <a:xfrm>
            <a:off x="4267199" y="339690"/>
            <a:ext cx="3509620" cy="484821"/>
          </a:xfrm>
        </p:spPr>
        <p:txBody>
          <a:bodyPr>
            <a:normAutofit/>
          </a:bodyPr>
          <a:lstStyle>
            <a:lvl1pPr algn="ctr">
              <a:defRPr sz="2700" b="1" spc="-3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10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385852" y="830805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16" name="Tekstin paikkamerkki 15"/>
          <p:cNvSpPr>
            <a:spLocks noGrp="1"/>
          </p:cNvSpPr>
          <p:nvPr>
            <p:ph type="body" sz="quarter" idx="16" hasCustomPrompt="1"/>
          </p:nvPr>
        </p:nvSpPr>
        <p:spPr>
          <a:xfrm>
            <a:off x="385856" y="345980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type="body" idx="19" hasCustomPrompt="1"/>
          </p:nvPr>
        </p:nvSpPr>
        <p:spPr>
          <a:xfrm>
            <a:off x="4267199" y="830805"/>
            <a:ext cx="3509620" cy="82581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56" name="Tekstin paikkamerkki 2"/>
          <p:cNvSpPr>
            <a:spLocks noGrp="1"/>
          </p:cNvSpPr>
          <p:nvPr>
            <p:ph type="body" idx="23" hasCustomPrompt="1"/>
          </p:nvPr>
        </p:nvSpPr>
        <p:spPr>
          <a:xfrm>
            <a:off x="385852" y="2273329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57" name="Tekstin paikkamerkki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5856" y="1788443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53" name="Tekstin paikkamerkki 7"/>
          <p:cNvSpPr>
            <a:spLocks noGrp="1"/>
          </p:cNvSpPr>
          <p:nvPr>
            <p:ph type="body" sz="quarter" idx="20" hasCustomPrompt="1"/>
          </p:nvPr>
        </p:nvSpPr>
        <p:spPr>
          <a:xfrm>
            <a:off x="4869180" y="2974486"/>
            <a:ext cx="2453640" cy="625711"/>
          </a:xfrm>
        </p:spPr>
        <p:txBody>
          <a:bodyPr>
            <a:normAutofit/>
          </a:bodyPr>
          <a:lstStyle>
            <a:lvl1pPr algn="ctr">
              <a:defRPr sz="1900" b="1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32" name="Tekstin paikkamerkki 2"/>
          <p:cNvSpPr>
            <a:spLocks noGrp="1"/>
          </p:cNvSpPr>
          <p:nvPr>
            <p:ph type="body" idx="37" hasCustomPrompt="1"/>
          </p:nvPr>
        </p:nvSpPr>
        <p:spPr>
          <a:xfrm>
            <a:off x="1603439" y="406012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3" name="Tekstin paikkamerkki 2"/>
          <p:cNvSpPr>
            <a:spLocks noGrp="1"/>
          </p:cNvSpPr>
          <p:nvPr>
            <p:ph type="body" idx="38" hasCustomPrompt="1"/>
          </p:nvPr>
        </p:nvSpPr>
        <p:spPr>
          <a:xfrm>
            <a:off x="1603439" y="1845221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pic>
        <p:nvPicPr>
          <p:cNvPr id="42" name="Kuva 4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575" y="365124"/>
            <a:ext cx="713316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8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r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Kuva 3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-769179"/>
            <a:ext cx="15296619" cy="8604347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 hasCustomPrompt="1"/>
          </p:nvPr>
        </p:nvSpPr>
        <p:spPr>
          <a:xfrm>
            <a:off x="4267199" y="339690"/>
            <a:ext cx="3509620" cy="484821"/>
          </a:xfrm>
        </p:spPr>
        <p:txBody>
          <a:bodyPr>
            <a:normAutofit/>
          </a:bodyPr>
          <a:lstStyle>
            <a:lvl1pPr algn="ctr">
              <a:defRPr sz="2700" b="1" spc="-3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10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385852" y="830805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16" name="Tekstin paikkamerkki 15"/>
          <p:cNvSpPr>
            <a:spLocks noGrp="1"/>
          </p:cNvSpPr>
          <p:nvPr>
            <p:ph type="body" sz="quarter" idx="16" hasCustomPrompt="1"/>
          </p:nvPr>
        </p:nvSpPr>
        <p:spPr>
          <a:xfrm>
            <a:off x="385856" y="345980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type="body" idx="19" hasCustomPrompt="1"/>
          </p:nvPr>
        </p:nvSpPr>
        <p:spPr>
          <a:xfrm>
            <a:off x="4267199" y="830805"/>
            <a:ext cx="3509620" cy="82581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56" name="Tekstin paikkamerkki 2"/>
          <p:cNvSpPr>
            <a:spLocks noGrp="1"/>
          </p:cNvSpPr>
          <p:nvPr>
            <p:ph type="body" idx="23" hasCustomPrompt="1"/>
          </p:nvPr>
        </p:nvSpPr>
        <p:spPr>
          <a:xfrm>
            <a:off x="385852" y="2273329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57" name="Tekstin paikkamerkki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5856" y="1788443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53" name="Tekstin paikkamerkki 7"/>
          <p:cNvSpPr>
            <a:spLocks noGrp="1"/>
          </p:cNvSpPr>
          <p:nvPr>
            <p:ph type="body" sz="quarter" idx="20" hasCustomPrompt="1"/>
          </p:nvPr>
        </p:nvSpPr>
        <p:spPr>
          <a:xfrm>
            <a:off x="4869180" y="2974486"/>
            <a:ext cx="2453640" cy="625711"/>
          </a:xfrm>
        </p:spPr>
        <p:txBody>
          <a:bodyPr>
            <a:normAutofit/>
          </a:bodyPr>
          <a:lstStyle>
            <a:lvl1pPr algn="ctr">
              <a:defRPr sz="1900" b="1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32" name="Tekstin paikkamerkki 2"/>
          <p:cNvSpPr>
            <a:spLocks noGrp="1"/>
          </p:cNvSpPr>
          <p:nvPr>
            <p:ph type="body" idx="37" hasCustomPrompt="1"/>
          </p:nvPr>
        </p:nvSpPr>
        <p:spPr>
          <a:xfrm>
            <a:off x="1603439" y="406012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3" name="Tekstin paikkamerkki 2"/>
          <p:cNvSpPr>
            <a:spLocks noGrp="1"/>
          </p:cNvSpPr>
          <p:nvPr>
            <p:ph type="body" idx="38" hasCustomPrompt="1"/>
          </p:nvPr>
        </p:nvSpPr>
        <p:spPr>
          <a:xfrm>
            <a:off x="1603439" y="1845221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pic>
        <p:nvPicPr>
          <p:cNvPr id="42" name="Kuva 4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575" y="365124"/>
            <a:ext cx="713316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0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47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914399" y="2371348"/>
            <a:ext cx="10363200" cy="1362075"/>
          </a:xfrm>
        </p:spPr>
        <p:txBody>
          <a:bodyPr anchor="b"/>
          <a:lstStyle>
            <a:lvl1pPr algn="ctr">
              <a:defRPr sz="3000" b="0" cap="none">
                <a:solidFill>
                  <a:srgbClr val="F01E00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686894" y="3881373"/>
            <a:ext cx="8818215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749876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891" indent="-342891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32" indent="-285744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2971" indent="-228594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160" indent="-228594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349" indent="-228594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1" y="6377578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14.1.2020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2"/>
            <a:ext cx="46701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800" y="6370370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2484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63554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83D9076-5E96-4559-93BD-3E5DE91AE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1200" y="3113836"/>
            <a:ext cx="4938883" cy="3127423"/>
          </a:xfrm>
          <a:prstGeom prst="rect">
            <a:avLst/>
          </a:prstGeom>
        </p:spPr>
      </p:pic>
      <p:sp>
        <p:nvSpPr>
          <p:cNvPr id="8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1" y="6377578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14.1.2020</a:t>
            </a:fld>
            <a:endParaRPr lang="fi-FI" dirty="0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2"/>
            <a:ext cx="46701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800" y="6370370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0348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>
            <a:extLst>
              <a:ext uri="{FF2B5EF4-FFF2-40B4-BE49-F238E27FC236}">
                <a16:creationId xmlns:a16="http://schemas.microsoft.com/office/drawing/2014/main" id="{E1A731BE-68CF-464A-BDE1-CDCB45DFB5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5708" y="1298326"/>
            <a:ext cx="5400675" cy="4572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1" y="1539790"/>
            <a:ext cx="5694947" cy="1143000"/>
          </a:xfrm>
        </p:spPr>
        <p:txBody>
          <a:bodyPr/>
          <a:lstStyle>
            <a:lvl1pPr algn="l">
              <a:defRPr sz="2400" cap="none" baseline="0"/>
            </a:lvl1pPr>
          </a:lstStyle>
          <a:p>
            <a:r>
              <a:rPr lang="fi-FI" dirty="0"/>
              <a:t>Lisää lopputervehdys napsauttamalla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AEC169EF-B452-4734-B327-E4810D5ABA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1" y="3114005"/>
            <a:ext cx="4533900" cy="1924050"/>
          </a:xfrm>
        </p:spPr>
        <p:txBody>
          <a:bodyPr/>
          <a:lstStyle>
            <a:lvl1pPr marL="0" indent="0">
              <a:buNone/>
              <a:defRPr sz="18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F900AD87-F512-4523-8BF3-9BC3AFA77784}"/>
              </a:ext>
            </a:extLst>
          </p:cNvPr>
          <p:cNvSpPr txBox="1"/>
          <p:nvPr userDrawn="1"/>
        </p:nvSpPr>
        <p:spPr>
          <a:xfrm>
            <a:off x="609601" y="5972592"/>
            <a:ext cx="3232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>
                <a:solidFill>
                  <a:schemeClr val="tx1"/>
                </a:solidFill>
              </a:rPr>
              <a:t>etunimi.sukunimi</a:t>
            </a:r>
            <a:r>
              <a:rPr lang="fi-FI" sz="1400" dirty="0">
                <a:solidFill>
                  <a:schemeClr val="tx1"/>
                </a:solidFill>
              </a:rPr>
              <a:t>(at)kuopio.fi</a:t>
            </a:r>
          </a:p>
          <a:p>
            <a:r>
              <a:rPr lang="fi-FI" sz="1400" dirty="0">
                <a:solidFill>
                  <a:schemeClr val="tx1"/>
                </a:solidFill>
              </a:rPr>
              <a:t>www.kuopio.fi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BFCC2DC6-FEA3-4B0E-8580-F41E0F95BE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593" y="6124992"/>
            <a:ext cx="1009791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55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E4C2AED-ADC5-4423-89DD-ECEC60AD0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9363" y="2799995"/>
            <a:ext cx="3986260" cy="337461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7416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1" y="6377578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14.1.2020</a:t>
            </a:fld>
            <a:endParaRPr lang="fi-FI" dirty="0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2"/>
            <a:ext cx="46701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800" y="6370370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872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iliskuva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38200" y="5864858"/>
            <a:ext cx="10515600" cy="856703"/>
          </a:xfrm>
        </p:spPr>
        <p:txBody>
          <a:bodyPr>
            <a:normAutofit/>
          </a:bodyPr>
          <a:lstStyle>
            <a:lvl1pPr marL="0" indent="0" algn="l">
              <a:buNone/>
              <a:defRPr sz="1500" b="1" spc="0">
                <a:solidFill>
                  <a:schemeClr val="bg1"/>
                </a:solidFill>
              </a:defRPr>
            </a:lvl1pPr>
            <a:lvl2pPr marL="456814" indent="0" algn="ctr">
              <a:buNone/>
              <a:defRPr sz="2000"/>
            </a:lvl2pPr>
            <a:lvl3pPr marL="913625" indent="0" algn="ctr">
              <a:buNone/>
              <a:defRPr sz="1900"/>
            </a:lvl3pPr>
            <a:lvl4pPr marL="1370442" indent="0" algn="ctr">
              <a:buNone/>
              <a:defRPr sz="1600"/>
            </a:lvl4pPr>
            <a:lvl5pPr marL="1827253" indent="0" algn="ctr">
              <a:buNone/>
              <a:defRPr sz="1600"/>
            </a:lvl5pPr>
            <a:lvl6pPr marL="2284074" indent="0" algn="ctr">
              <a:buNone/>
              <a:defRPr sz="1600"/>
            </a:lvl6pPr>
            <a:lvl7pPr marL="2740886" indent="0" algn="ctr">
              <a:buNone/>
              <a:defRPr sz="1600"/>
            </a:lvl7pPr>
            <a:lvl8pPr marL="3197699" indent="0" algn="ctr">
              <a:buNone/>
              <a:defRPr sz="1600"/>
            </a:lvl8pPr>
            <a:lvl9pPr marL="3654505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1" y="365124"/>
            <a:ext cx="713313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27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lang="fi-FI" sz="20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Päiväyksen paikkamerkki 3"/>
          <p:cNvSpPr>
            <a:spLocks noGrp="1"/>
          </p:cNvSpPr>
          <p:nvPr>
            <p:ph type="dt" sz="half" idx="10"/>
          </p:nvPr>
        </p:nvSpPr>
        <p:spPr>
          <a:xfrm>
            <a:off x="622301" y="6377578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14.1.2020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2"/>
            <a:ext cx="46701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800" y="6370370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224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231B9-6505-4446-932D-CF347DCD4BCF}" type="datetime1">
              <a:rPr lang="fi-FI" smtClean="0"/>
              <a:t>14.1.2020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3B5D-ED60-49BD-8C6E-B633E6E5FC5D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0307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437B3-3B0F-4F4F-A31C-170FEBA0D899}" type="datetime1">
              <a:rPr lang="fi-FI" smtClean="0"/>
              <a:t>14.1.2020</a:t>
            </a:fld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82287-382E-4B28-8FF3-E80DF884F48E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2827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714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2" y="273050"/>
            <a:ext cx="4011084" cy="1162050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6" y="273053"/>
            <a:ext cx="6815665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71F1D-282E-4A46-971E-D56BD9FE088D}" type="datetime1">
              <a:rPr lang="fi-FI" smtClean="0"/>
              <a:t>14.1.2020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CECBB-3629-462F-8B84-F6DFA0D63B5E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922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0">
                <a:solidFill>
                  <a:srgbClr val="F01E00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364938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AFEA-369C-42A0-9C7C-29632D24B301}" type="datetimeFigureOut">
              <a:rPr lang="fi-FI" smtClean="0"/>
              <a:t>14.1.2020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2DBA-B5DE-437B-972D-4055CEA22E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7286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>
          <a:xfrm>
            <a:off x="609600" y="6377941"/>
            <a:ext cx="2804160" cy="167972"/>
          </a:xfrm>
        </p:spPr>
        <p:txBody>
          <a:bodyPr/>
          <a:lstStyle/>
          <a:p>
            <a:pPr>
              <a:defRPr/>
            </a:pPr>
            <a:fld id="{E3477C33-071B-4E2C-BCF4-5B12AB34CC59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>
          <a:xfrm>
            <a:off x="4145280" y="6377941"/>
            <a:ext cx="3901440" cy="167972"/>
          </a:xfrm>
        </p:spPr>
        <p:txBody>
          <a:bodyPr/>
          <a:lstStyle/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>
          <a:xfrm>
            <a:off x="8778241" y="6377941"/>
            <a:ext cx="2804160" cy="167972"/>
          </a:xfrm>
        </p:spPr>
        <p:txBody>
          <a:bodyPr/>
          <a:lstStyle/>
          <a:p>
            <a:pPr>
              <a:defRPr/>
            </a:pPr>
            <a:fld id="{6205796F-2A78-47D5-8403-7358E6D56D78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69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/>
          </a:p>
        </p:txBody>
      </p:sp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38200" y="695643"/>
            <a:ext cx="10515600" cy="2387600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4000" b="1" spc="-3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38200" y="3175321"/>
            <a:ext cx="10515600" cy="1655763"/>
          </a:xfrm>
        </p:spPr>
        <p:txBody>
          <a:bodyPr>
            <a:normAutofit/>
          </a:bodyPr>
          <a:lstStyle>
            <a:lvl1pPr marL="0" indent="0" algn="l">
              <a:buNone/>
              <a:defRPr sz="2000" spc="0">
                <a:solidFill>
                  <a:schemeClr val="bg1"/>
                </a:solidFill>
              </a:defRPr>
            </a:lvl1pPr>
            <a:lvl2pPr marL="456814" indent="0" algn="ctr">
              <a:buNone/>
              <a:defRPr sz="2000"/>
            </a:lvl2pPr>
            <a:lvl3pPr marL="913625" indent="0" algn="ctr">
              <a:buNone/>
              <a:defRPr sz="1900"/>
            </a:lvl3pPr>
            <a:lvl4pPr marL="1370442" indent="0" algn="ctr">
              <a:buNone/>
              <a:defRPr sz="1600"/>
            </a:lvl4pPr>
            <a:lvl5pPr marL="1827253" indent="0" algn="ctr">
              <a:buNone/>
              <a:defRPr sz="1600"/>
            </a:lvl5pPr>
            <a:lvl6pPr marL="2284074" indent="0" algn="ctr">
              <a:buNone/>
              <a:defRPr sz="1600"/>
            </a:lvl6pPr>
            <a:lvl7pPr marL="2740886" indent="0" algn="ctr">
              <a:buNone/>
              <a:defRPr sz="1600"/>
            </a:lvl7pPr>
            <a:lvl8pPr marL="3197699" indent="0" algn="ctr">
              <a:buNone/>
              <a:defRPr sz="1600"/>
            </a:lvl8pPr>
            <a:lvl9pPr marL="3654505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/>
              <a:t>14.1.2020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1" y="365124"/>
            <a:ext cx="713313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6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3159" y="475115"/>
            <a:ext cx="7145760" cy="938719"/>
          </a:xfrm>
        </p:spPr>
        <p:txBody>
          <a:bodyPr lIns="0" tIns="0" rIns="0" bIns="0"/>
          <a:lstStyle>
            <a:lvl1pPr>
              <a:defRPr sz="6100" b="1" i="0">
                <a:solidFill>
                  <a:srgbClr val="29FB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81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tausta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38200" y="685483"/>
            <a:ext cx="10515600" cy="2387600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4000" b="1" spc="-3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38200" y="3165157"/>
            <a:ext cx="10515600" cy="1655763"/>
          </a:xfrm>
        </p:spPr>
        <p:txBody>
          <a:bodyPr>
            <a:normAutofit/>
          </a:bodyPr>
          <a:lstStyle>
            <a:lvl1pPr marL="0" indent="0" algn="l">
              <a:buNone/>
              <a:defRPr sz="2000" spc="0">
                <a:solidFill>
                  <a:schemeClr val="bg1"/>
                </a:solidFill>
              </a:defRPr>
            </a:lvl1pPr>
            <a:lvl2pPr marL="456814" indent="0" algn="ctr">
              <a:buNone/>
              <a:defRPr sz="2000"/>
            </a:lvl2pPr>
            <a:lvl3pPr marL="913625" indent="0" algn="ctr">
              <a:buNone/>
              <a:defRPr sz="1900"/>
            </a:lvl3pPr>
            <a:lvl4pPr marL="1370442" indent="0" algn="ctr">
              <a:buNone/>
              <a:defRPr sz="1600"/>
            </a:lvl4pPr>
            <a:lvl5pPr marL="1827253" indent="0" algn="ctr">
              <a:buNone/>
              <a:defRPr sz="1600"/>
            </a:lvl5pPr>
            <a:lvl6pPr marL="2284074" indent="0" algn="ctr">
              <a:buNone/>
              <a:defRPr sz="1600"/>
            </a:lvl6pPr>
            <a:lvl7pPr marL="2740886" indent="0" algn="ctr">
              <a:buNone/>
              <a:defRPr sz="1600"/>
            </a:lvl7pPr>
            <a:lvl8pPr marL="3197699" indent="0" algn="ctr">
              <a:buNone/>
              <a:defRPr sz="1600"/>
            </a:lvl8pPr>
            <a:lvl9pPr marL="3654505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1" y="365124"/>
            <a:ext cx="713313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3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38200" y="695643"/>
            <a:ext cx="10515600" cy="2387600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4000" b="1" spc="-3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38200" y="3175321"/>
            <a:ext cx="10515600" cy="1655763"/>
          </a:xfrm>
        </p:spPr>
        <p:txBody>
          <a:bodyPr>
            <a:normAutofit/>
          </a:bodyPr>
          <a:lstStyle>
            <a:lvl1pPr marL="0" indent="0" algn="l">
              <a:buNone/>
              <a:defRPr sz="2000" spc="0">
                <a:solidFill>
                  <a:schemeClr val="bg1"/>
                </a:solidFill>
              </a:defRPr>
            </a:lvl1pPr>
            <a:lvl2pPr marL="456814" indent="0" algn="ctr">
              <a:buNone/>
              <a:defRPr sz="2000"/>
            </a:lvl2pPr>
            <a:lvl3pPr marL="913625" indent="0" algn="ctr">
              <a:buNone/>
              <a:defRPr sz="1900"/>
            </a:lvl3pPr>
            <a:lvl4pPr marL="1370442" indent="0" algn="ctr">
              <a:buNone/>
              <a:defRPr sz="1600"/>
            </a:lvl4pPr>
            <a:lvl5pPr marL="1827253" indent="0" algn="ctr">
              <a:buNone/>
              <a:defRPr sz="1600"/>
            </a:lvl5pPr>
            <a:lvl6pPr marL="2284074" indent="0" algn="ctr">
              <a:buNone/>
              <a:defRPr sz="1600"/>
            </a:lvl6pPr>
            <a:lvl7pPr marL="2740886" indent="0" algn="ctr">
              <a:buNone/>
              <a:defRPr sz="1600"/>
            </a:lvl7pPr>
            <a:lvl8pPr marL="3197699" indent="0" algn="ctr">
              <a:buNone/>
              <a:defRPr sz="1600"/>
            </a:lvl8pPr>
            <a:lvl9pPr marL="3654505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1" y="365124"/>
            <a:ext cx="713313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50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iliskuva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38200" y="5864858"/>
            <a:ext cx="10515600" cy="856703"/>
          </a:xfrm>
        </p:spPr>
        <p:txBody>
          <a:bodyPr>
            <a:normAutofit/>
          </a:bodyPr>
          <a:lstStyle>
            <a:lvl1pPr marL="0" indent="0" algn="l">
              <a:buNone/>
              <a:defRPr sz="1500" b="1" spc="0">
                <a:solidFill>
                  <a:schemeClr val="bg1"/>
                </a:solidFill>
              </a:defRPr>
            </a:lvl1pPr>
            <a:lvl2pPr marL="456814" indent="0" algn="ctr">
              <a:buNone/>
              <a:defRPr sz="2000"/>
            </a:lvl2pPr>
            <a:lvl3pPr marL="913625" indent="0" algn="ctr">
              <a:buNone/>
              <a:defRPr sz="1900"/>
            </a:lvl3pPr>
            <a:lvl4pPr marL="1370442" indent="0" algn="ctr">
              <a:buNone/>
              <a:defRPr sz="1600"/>
            </a:lvl4pPr>
            <a:lvl5pPr marL="1827253" indent="0" algn="ctr">
              <a:buNone/>
              <a:defRPr sz="1600"/>
            </a:lvl5pPr>
            <a:lvl6pPr marL="2284074" indent="0" algn="ctr">
              <a:buNone/>
              <a:defRPr sz="1600"/>
            </a:lvl6pPr>
            <a:lvl7pPr marL="2740886" indent="0" algn="ctr">
              <a:buNone/>
              <a:defRPr sz="1600"/>
            </a:lvl7pPr>
            <a:lvl8pPr marL="3197699" indent="0" algn="ctr">
              <a:buNone/>
              <a:defRPr sz="1600"/>
            </a:lvl8pPr>
            <a:lvl9pPr marL="3654505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1" y="365124"/>
            <a:ext cx="713313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17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tausta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38200" y="685483"/>
            <a:ext cx="10515600" cy="2387600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4000" b="1" spc="-3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38200" y="3165157"/>
            <a:ext cx="10515600" cy="1655763"/>
          </a:xfrm>
        </p:spPr>
        <p:txBody>
          <a:bodyPr>
            <a:normAutofit/>
          </a:bodyPr>
          <a:lstStyle>
            <a:lvl1pPr marL="0" indent="0" algn="l">
              <a:buNone/>
              <a:defRPr sz="2000" spc="0">
                <a:solidFill>
                  <a:schemeClr val="bg1"/>
                </a:solidFill>
              </a:defRPr>
            </a:lvl1pPr>
            <a:lvl2pPr marL="456814" indent="0" algn="ctr">
              <a:buNone/>
              <a:defRPr sz="2000"/>
            </a:lvl2pPr>
            <a:lvl3pPr marL="913625" indent="0" algn="ctr">
              <a:buNone/>
              <a:defRPr sz="1900"/>
            </a:lvl3pPr>
            <a:lvl4pPr marL="1370442" indent="0" algn="ctr">
              <a:buNone/>
              <a:defRPr sz="1600"/>
            </a:lvl4pPr>
            <a:lvl5pPr marL="1827253" indent="0" algn="ctr">
              <a:buNone/>
              <a:defRPr sz="1600"/>
            </a:lvl5pPr>
            <a:lvl6pPr marL="2284074" indent="0" algn="ctr">
              <a:buNone/>
              <a:defRPr sz="1600"/>
            </a:lvl6pPr>
            <a:lvl7pPr marL="2740886" indent="0" algn="ctr">
              <a:buNone/>
              <a:defRPr sz="1600"/>
            </a:lvl7pPr>
            <a:lvl8pPr marL="3197699" indent="0" algn="ctr">
              <a:buNone/>
              <a:defRPr sz="1600"/>
            </a:lvl8pPr>
            <a:lvl9pPr marL="3654505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1" y="365124"/>
            <a:ext cx="713313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0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350520" y="365129"/>
            <a:ext cx="10515600" cy="1325563"/>
          </a:xfrm>
        </p:spPr>
        <p:txBody>
          <a:bodyPr/>
          <a:lstStyle>
            <a:lvl1pPr>
              <a:defRPr spc="-15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350520" y="1825628"/>
            <a:ext cx="10515600" cy="435133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350521" y="6356419"/>
            <a:ext cx="3230880" cy="365125"/>
          </a:xfrm>
        </p:spPr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419"/>
            <a:ext cx="3296920" cy="365125"/>
          </a:xfrm>
        </p:spPr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5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ke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 userDrawn="1"/>
        </p:nvSpPr>
        <p:spPr>
          <a:xfrm>
            <a:off x="5171440" y="0"/>
            <a:ext cx="70205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760736" y="528321"/>
            <a:ext cx="5586731" cy="609600"/>
          </a:xfrm>
        </p:spPr>
        <p:txBody>
          <a:bodyPr anchor="b">
            <a:normAutofit/>
          </a:bodyPr>
          <a:lstStyle>
            <a:lvl1pPr>
              <a:defRPr sz="2700" b="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5760720" y="1216430"/>
            <a:ext cx="5593080" cy="8562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Kuvan paikkamerkki 1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17144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20" name="Kuvan paikkamerkki 19"/>
          <p:cNvSpPr>
            <a:spLocks noGrp="1"/>
          </p:cNvSpPr>
          <p:nvPr>
            <p:ph type="pic" sz="quarter" idx="14"/>
          </p:nvPr>
        </p:nvSpPr>
        <p:spPr>
          <a:xfrm>
            <a:off x="5171440" y="2397205"/>
            <a:ext cx="7020560" cy="4460875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5" hasCustomPrompt="1"/>
          </p:nvPr>
        </p:nvSpPr>
        <p:spPr>
          <a:xfrm>
            <a:off x="1339914" y="1392312"/>
            <a:ext cx="2535239" cy="3792537"/>
          </a:xfrm>
          <a:solidFill>
            <a:schemeClr val="bg1"/>
          </a:solidFill>
        </p:spPr>
        <p:txBody>
          <a:bodyPr lIns="179853" tIns="107911" rIns="179853" bIns="179853" anchor="ctr" anchorCtr="0">
            <a:normAutofit/>
          </a:bodyPr>
          <a:lstStyle>
            <a:lvl1pPr algn="ctr">
              <a:defRPr sz="1600" b="1"/>
            </a:lvl1pPr>
            <a:lvl2pPr marL="456814" indent="0" algn="ctr">
              <a:buNone/>
              <a:defRPr sz="1600"/>
            </a:lvl2pPr>
            <a:lvl3pPr marL="913625" indent="0" algn="ctr">
              <a:buNone/>
              <a:defRPr sz="1600"/>
            </a:lvl3pPr>
            <a:lvl4pPr marL="1370442" indent="0" algn="ctr">
              <a:buNone/>
              <a:defRPr sz="1600"/>
            </a:lvl4pPr>
            <a:lvl5pPr marL="1827253" indent="0" algn="ctr">
              <a:buNone/>
              <a:defRPr sz="1600"/>
            </a:lvl5pPr>
          </a:lstStyle>
          <a:p>
            <a:pPr lvl="0"/>
            <a:r>
              <a:rPr lang="fi-FI" dirty="0"/>
              <a:t>LUKU</a:t>
            </a:r>
          </a:p>
          <a:p>
            <a:pPr lvl="1"/>
            <a:r>
              <a:rPr lang="fi-FI" dirty="0"/>
              <a:t>Tarkenne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9864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 userDrawn="1"/>
        </p:nvSpPr>
        <p:spPr>
          <a:xfrm>
            <a:off x="5171440" y="0"/>
            <a:ext cx="70205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760736" y="528321"/>
            <a:ext cx="5586731" cy="609600"/>
          </a:xfrm>
        </p:spPr>
        <p:txBody>
          <a:bodyPr anchor="b">
            <a:normAutofit/>
          </a:bodyPr>
          <a:lstStyle>
            <a:lvl1pPr>
              <a:defRPr sz="2700" b="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5760720" y="1216358"/>
            <a:ext cx="5593080" cy="491013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Kuvan paikkamerkki 1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171440" cy="6858000"/>
          </a:xfrm>
        </p:spPr>
        <p:txBody>
          <a:bodyPr/>
          <a:lstStyle/>
          <a:p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575" y="365130"/>
            <a:ext cx="713316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54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OTSIKKO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35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uorakulmio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84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2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cxnSp>
        <p:nvCxnSpPr>
          <p:cNvPr id="30" name="Suora yhdysviiva 29"/>
          <p:cNvCxnSpPr/>
          <p:nvPr userDrawn="1"/>
        </p:nvCxnSpPr>
        <p:spPr>
          <a:xfrm>
            <a:off x="1054933" y="1331112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yhdysviiva 33"/>
          <p:cNvCxnSpPr/>
          <p:nvPr userDrawn="1"/>
        </p:nvCxnSpPr>
        <p:spPr>
          <a:xfrm>
            <a:off x="3067912" y="1327432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yhdysviiva 37"/>
          <p:cNvCxnSpPr/>
          <p:nvPr userDrawn="1"/>
        </p:nvCxnSpPr>
        <p:spPr>
          <a:xfrm>
            <a:off x="5088763" y="1327432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yhdysviiva 41"/>
          <p:cNvCxnSpPr/>
          <p:nvPr userDrawn="1"/>
        </p:nvCxnSpPr>
        <p:spPr>
          <a:xfrm>
            <a:off x="7105676" y="1347151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uora yhdysviiva 45"/>
          <p:cNvCxnSpPr/>
          <p:nvPr userDrawn="1"/>
        </p:nvCxnSpPr>
        <p:spPr>
          <a:xfrm>
            <a:off x="9122591" y="1347151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uora yhdysviiva 49"/>
          <p:cNvCxnSpPr/>
          <p:nvPr userDrawn="1"/>
        </p:nvCxnSpPr>
        <p:spPr>
          <a:xfrm>
            <a:off x="11130364" y="1345488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iruutu 40"/>
          <p:cNvSpPr txBox="1"/>
          <p:nvPr userDrawn="1"/>
        </p:nvSpPr>
        <p:spPr>
          <a:xfrm>
            <a:off x="6746127" y="6047546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2017</a:t>
            </a:r>
          </a:p>
        </p:txBody>
      </p:sp>
      <p:sp>
        <p:nvSpPr>
          <p:cNvPr id="45" name="Tekstiruutu 44"/>
          <p:cNvSpPr txBox="1"/>
          <p:nvPr userDrawn="1"/>
        </p:nvSpPr>
        <p:spPr>
          <a:xfrm>
            <a:off x="8763043" y="6047546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2018</a:t>
            </a:r>
          </a:p>
        </p:txBody>
      </p:sp>
      <p:sp>
        <p:nvSpPr>
          <p:cNvPr id="49" name="Tekstiruutu 48"/>
          <p:cNvSpPr txBox="1"/>
          <p:nvPr userDrawn="1"/>
        </p:nvSpPr>
        <p:spPr>
          <a:xfrm>
            <a:off x="10770815" y="6045880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2019</a:t>
            </a:r>
          </a:p>
        </p:txBody>
      </p:sp>
      <p:sp>
        <p:nvSpPr>
          <p:cNvPr id="28" name="Tekstiruutu 27"/>
          <p:cNvSpPr txBox="1"/>
          <p:nvPr userDrawn="1"/>
        </p:nvSpPr>
        <p:spPr>
          <a:xfrm>
            <a:off x="695383" y="6031507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2014</a:t>
            </a:r>
          </a:p>
        </p:txBody>
      </p:sp>
      <p:sp>
        <p:nvSpPr>
          <p:cNvPr id="33" name="Tekstiruutu 32"/>
          <p:cNvSpPr txBox="1"/>
          <p:nvPr userDrawn="1"/>
        </p:nvSpPr>
        <p:spPr>
          <a:xfrm>
            <a:off x="2708363" y="6027830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2015</a:t>
            </a:r>
          </a:p>
        </p:txBody>
      </p:sp>
      <p:sp>
        <p:nvSpPr>
          <p:cNvPr id="37" name="Tekstiruutu 36"/>
          <p:cNvSpPr txBox="1"/>
          <p:nvPr userDrawn="1"/>
        </p:nvSpPr>
        <p:spPr>
          <a:xfrm>
            <a:off x="4729215" y="6027830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2016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 hasCustomPrompt="1"/>
          </p:nvPr>
        </p:nvSpPr>
        <p:spPr>
          <a:xfrm>
            <a:off x="808382" y="518226"/>
            <a:ext cx="10880035" cy="484821"/>
          </a:xfrm>
        </p:spPr>
        <p:txBody>
          <a:bodyPr>
            <a:normAutofit/>
          </a:bodyPr>
          <a:lstStyle>
            <a:lvl1pPr>
              <a:defRPr sz="2700" b="1" spc="-300"/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10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08396" y="2851872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11" name="Tekstin paikkamerkki 7"/>
          <p:cNvSpPr>
            <a:spLocks noGrp="1"/>
          </p:cNvSpPr>
          <p:nvPr>
            <p:ph type="body" sz="quarter" idx="14" hasCustomPrompt="1"/>
          </p:nvPr>
        </p:nvSpPr>
        <p:spPr>
          <a:xfrm>
            <a:off x="2604219" y="4515774"/>
            <a:ext cx="2453640" cy="625711"/>
          </a:xfrm>
        </p:spPr>
        <p:txBody>
          <a:bodyPr>
            <a:normAutofit/>
          </a:bodyPr>
          <a:lstStyle>
            <a:lvl1pPr algn="r">
              <a:defRPr sz="2700" b="1" spc="-3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/>
              <a:t>vuosi</a:t>
            </a:r>
          </a:p>
        </p:txBody>
      </p:sp>
      <p:sp>
        <p:nvSpPr>
          <p:cNvPr id="16" name="Tekstin paikkamerkki 15"/>
          <p:cNvSpPr>
            <a:spLocks noGrp="1"/>
          </p:cNvSpPr>
          <p:nvPr>
            <p:ph type="body" sz="quarter" idx="16" hasCustomPrompt="1"/>
          </p:nvPr>
        </p:nvSpPr>
        <p:spPr>
          <a:xfrm>
            <a:off x="808449" y="2367044"/>
            <a:ext cx="3458817" cy="579437"/>
          </a:xfrm>
        </p:spPr>
        <p:txBody>
          <a:bodyPr>
            <a:noAutofit/>
          </a:bodyPr>
          <a:lstStyle>
            <a:lvl1pPr>
              <a:defRPr sz="2400" spc="-151"/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17" name="Tekstin paikkamerkki 2"/>
          <p:cNvSpPr>
            <a:spLocks noGrp="1"/>
          </p:cNvSpPr>
          <p:nvPr>
            <p:ph type="body" idx="17" hasCustomPrompt="1"/>
          </p:nvPr>
        </p:nvSpPr>
        <p:spPr>
          <a:xfrm>
            <a:off x="5124119" y="4996082"/>
            <a:ext cx="3799840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18" name="Tekstin paikkamerkki 15"/>
          <p:cNvSpPr>
            <a:spLocks noGrp="1"/>
          </p:cNvSpPr>
          <p:nvPr>
            <p:ph type="body" sz="quarter" idx="18" hasCustomPrompt="1"/>
          </p:nvPr>
        </p:nvSpPr>
        <p:spPr>
          <a:xfrm>
            <a:off x="5124119" y="4511256"/>
            <a:ext cx="3911600" cy="579437"/>
          </a:xfrm>
        </p:spPr>
        <p:txBody>
          <a:bodyPr>
            <a:noAutofit/>
          </a:bodyPr>
          <a:lstStyle>
            <a:lvl1pPr>
              <a:defRPr sz="2400" spc="-151"/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type="body" idx="19" hasCustomPrompt="1"/>
          </p:nvPr>
        </p:nvSpPr>
        <p:spPr>
          <a:xfrm>
            <a:off x="808449" y="1003068"/>
            <a:ext cx="10880033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</p:spTree>
    <p:extLst>
      <p:ext uri="{BB962C8B-B14F-4D97-AF65-F5344CB8AC3E}">
        <p14:creationId xmlns:p14="http://schemas.microsoft.com/office/powerpoint/2010/main" val="4200126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-dia os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2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cxnSp>
        <p:nvCxnSpPr>
          <p:cNvPr id="30" name="Suora yhdysviiva 29"/>
          <p:cNvCxnSpPr/>
          <p:nvPr userDrawn="1"/>
        </p:nvCxnSpPr>
        <p:spPr>
          <a:xfrm>
            <a:off x="1054933" y="1331112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yhdysviiva 33"/>
          <p:cNvCxnSpPr/>
          <p:nvPr userDrawn="1"/>
        </p:nvCxnSpPr>
        <p:spPr>
          <a:xfrm>
            <a:off x="3067912" y="1327432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yhdysviiva 37"/>
          <p:cNvCxnSpPr/>
          <p:nvPr userDrawn="1"/>
        </p:nvCxnSpPr>
        <p:spPr>
          <a:xfrm>
            <a:off x="5088763" y="1327432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yhdysviiva 41"/>
          <p:cNvCxnSpPr/>
          <p:nvPr userDrawn="1"/>
        </p:nvCxnSpPr>
        <p:spPr>
          <a:xfrm>
            <a:off x="7105676" y="1347151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uora yhdysviiva 45"/>
          <p:cNvCxnSpPr/>
          <p:nvPr userDrawn="1"/>
        </p:nvCxnSpPr>
        <p:spPr>
          <a:xfrm>
            <a:off x="9122591" y="1347151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uora yhdysviiva 49"/>
          <p:cNvCxnSpPr/>
          <p:nvPr userDrawn="1"/>
        </p:nvCxnSpPr>
        <p:spPr>
          <a:xfrm>
            <a:off x="11130364" y="1345488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iruutu 40"/>
          <p:cNvSpPr txBox="1"/>
          <p:nvPr userDrawn="1"/>
        </p:nvSpPr>
        <p:spPr>
          <a:xfrm>
            <a:off x="6746127" y="6047546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2023</a:t>
            </a:r>
          </a:p>
        </p:txBody>
      </p:sp>
      <p:sp>
        <p:nvSpPr>
          <p:cNvPr id="45" name="Tekstiruutu 44"/>
          <p:cNvSpPr txBox="1"/>
          <p:nvPr userDrawn="1"/>
        </p:nvSpPr>
        <p:spPr>
          <a:xfrm>
            <a:off x="8763043" y="6047546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49" name="Tekstiruutu 48"/>
          <p:cNvSpPr txBox="1"/>
          <p:nvPr userDrawn="1"/>
        </p:nvSpPr>
        <p:spPr>
          <a:xfrm>
            <a:off x="10770815" y="6045880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2025</a:t>
            </a:r>
          </a:p>
        </p:txBody>
      </p:sp>
      <p:sp>
        <p:nvSpPr>
          <p:cNvPr id="28" name="Tekstiruutu 27"/>
          <p:cNvSpPr txBox="1"/>
          <p:nvPr userDrawn="1"/>
        </p:nvSpPr>
        <p:spPr>
          <a:xfrm>
            <a:off x="695383" y="6031507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2020</a:t>
            </a:r>
          </a:p>
        </p:txBody>
      </p:sp>
      <p:sp>
        <p:nvSpPr>
          <p:cNvPr id="33" name="Tekstiruutu 32"/>
          <p:cNvSpPr txBox="1"/>
          <p:nvPr userDrawn="1"/>
        </p:nvSpPr>
        <p:spPr>
          <a:xfrm>
            <a:off x="2708363" y="6027830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2021</a:t>
            </a:r>
          </a:p>
        </p:txBody>
      </p:sp>
      <p:sp>
        <p:nvSpPr>
          <p:cNvPr id="37" name="Tekstiruutu 36"/>
          <p:cNvSpPr txBox="1"/>
          <p:nvPr userDrawn="1"/>
        </p:nvSpPr>
        <p:spPr>
          <a:xfrm>
            <a:off x="4729215" y="6027830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2022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 hasCustomPrompt="1"/>
          </p:nvPr>
        </p:nvSpPr>
        <p:spPr>
          <a:xfrm>
            <a:off x="808382" y="518226"/>
            <a:ext cx="10880035" cy="484821"/>
          </a:xfrm>
        </p:spPr>
        <p:txBody>
          <a:bodyPr>
            <a:normAutofit/>
          </a:bodyPr>
          <a:lstStyle>
            <a:lvl1pPr>
              <a:defRPr sz="2700" b="1" spc="-300"/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10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08396" y="2851872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11" name="Tekstin paikkamerkki 7"/>
          <p:cNvSpPr>
            <a:spLocks noGrp="1"/>
          </p:cNvSpPr>
          <p:nvPr>
            <p:ph type="body" sz="quarter" idx="14" hasCustomPrompt="1"/>
          </p:nvPr>
        </p:nvSpPr>
        <p:spPr>
          <a:xfrm>
            <a:off x="2604219" y="4515774"/>
            <a:ext cx="2453640" cy="625711"/>
          </a:xfrm>
        </p:spPr>
        <p:txBody>
          <a:bodyPr>
            <a:normAutofit/>
          </a:bodyPr>
          <a:lstStyle>
            <a:lvl1pPr algn="r">
              <a:defRPr sz="2700" b="1" spc="-3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/>
              <a:t>vuosi</a:t>
            </a:r>
          </a:p>
        </p:txBody>
      </p:sp>
      <p:sp>
        <p:nvSpPr>
          <p:cNvPr id="16" name="Tekstin paikkamerkki 15"/>
          <p:cNvSpPr>
            <a:spLocks noGrp="1"/>
          </p:cNvSpPr>
          <p:nvPr>
            <p:ph type="body" sz="quarter" idx="16" hasCustomPrompt="1"/>
          </p:nvPr>
        </p:nvSpPr>
        <p:spPr>
          <a:xfrm>
            <a:off x="808449" y="2367044"/>
            <a:ext cx="3458817" cy="579437"/>
          </a:xfrm>
        </p:spPr>
        <p:txBody>
          <a:bodyPr>
            <a:noAutofit/>
          </a:bodyPr>
          <a:lstStyle>
            <a:lvl1pPr>
              <a:defRPr sz="2400" spc="-151"/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17" name="Tekstin paikkamerkki 2"/>
          <p:cNvSpPr>
            <a:spLocks noGrp="1"/>
          </p:cNvSpPr>
          <p:nvPr>
            <p:ph type="body" idx="17" hasCustomPrompt="1"/>
          </p:nvPr>
        </p:nvSpPr>
        <p:spPr>
          <a:xfrm>
            <a:off x="5124119" y="4996082"/>
            <a:ext cx="3799840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18" name="Tekstin paikkamerkki 15"/>
          <p:cNvSpPr>
            <a:spLocks noGrp="1"/>
          </p:cNvSpPr>
          <p:nvPr>
            <p:ph type="body" sz="quarter" idx="18" hasCustomPrompt="1"/>
          </p:nvPr>
        </p:nvSpPr>
        <p:spPr>
          <a:xfrm>
            <a:off x="5124119" y="4511256"/>
            <a:ext cx="3911600" cy="579437"/>
          </a:xfrm>
        </p:spPr>
        <p:txBody>
          <a:bodyPr>
            <a:noAutofit/>
          </a:bodyPr>
          <a:lstStyle>
            <a:lvl1pPr>
              <a:defRPr sz="2400" spc="-151"/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type="body" idx="19" hasCustomPrompt="1"/>
          </p:nvPr>
        </p:nvSpPr>
        <p:spPr>
          <a:xfrm>
            <a:off x="808449" y="1003068"/>
            <a:ext cx="10880033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</p:spTree>
    <p:extLst>
      <p:ext uri="{BB962C8B-B14F-4D97-AF65-F5344CB8AC3E}">
        <p14:creationId xmlns:p14="http://schemas.microsoft.com/office/powerpoint/2010/main" val="1233131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350520" y="365129"/>
            <a:ext cx="10515600" cy="1325563"/>
          </a:xfrm>
        </p:spPr>
        <p:txBody>
          <a:bodyPr/>
          <a:lstStyle>
            <a:lvl1pPr>
              <a:defRPr spc="-15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350520" y="1825628"/>
            <a:ext cx="10515600" cy="435133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350521" y="6356419"/>
            <a:ext cx="3230880" cy="365125"/>
          </a:xfrm>
        </p:spPr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419"/>
            <a:ext cx="3296920" cy="365125"/>
          </a:xfrm>
        </p:spPr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92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stävä kehitys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2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pic>
        <p:nvPicPr>
          <p:cNvPr id="79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 hasCustomPrompt="1"/>
          </p:nvPr>
        </p:nvSpPr>
        <p:spPr>
          <a:xfrm>
            <a:off x="4267199" y="3170054"/>
            <a:ext cx="3509620" cy="484821"/>
          </a:xfrm>
        </p:spPr>
        <p:txBody>
          <a:bodyPr>
            <a:normAutofit/>
          </a:bodyPr>
          <a:lstStyle>
            <a:lvl1pPr algn="ctr">
              <a:defRPr sz="2700" b="1" spc="-3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10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385852" y="830805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16" name="Tekstin paikkamerkki 15"/>
          <p:cNvSpPr>
            <a:spLocks noGrp="1"/>
          </p:cNvSpPr>
          <p:nvPr>
            <p:ph type="body" sz="quarter" idx="16" hasCustomPrompt="1"/>
          </p:nvPr>
        </p:nvSpPr>
        <p:spPr>
          <a:xfrm>
            <a:off x="385856" y="345980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type="body" idx="19" hasCustomPrompt="1"/>
          </p:nvPr>
        </p:nvSpPr>
        <p:spPr>
          <a:xfrm>
            <a:off x="4267199" y="2072925"/>
            <a:ext cx="3509620" cy="82581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pic>
        <p:nvPicPr>
          <p:cNvPr id="52" name="Kuva 5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85" y="1681736"/>
            <a:ext cx="1028751" cy="308624"/>
          </a:xfrm>
          <a:prstGeom prst="rect">
            <a:avLst/>
          </a:prstGeom>
        </p:spPr>
      </p:pic>
      <p:sp>
        <p:nvSpPr>
          <p:cNvPr id="56" name="Tekstin paikkamerkki 2"/>
          <p:cNvSpPr>
            <a:spLocks noGrp="1"/>
          </p:cNvSpPr>
          <p:nvPr>
            <p:ph type="body" idx="23" hasCustomPrompt="1"/>
          </p:nvPr>
        </p:nvSpPr>
        <p:spPr>
          <a:xfrm>
            <a:off x="385852" y="2273329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57" name="Tekstin paikkamerkki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5856" y="1788443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58" name="Tekstin paikkamerkki 2"/>
          <p:cNvSpPr>
            <a:spLocks noGrp="1"/>
          </p:cNvSpPr>
          <p:nvPr>
            <p:ph type="body" idx="25" hasCustomPrompt="1"/>
          </p:nvPr>
        </p:nvSpPr>
        <p:spPr>
          <a:xfrm>
            <a:off x="385852" y="3704240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59" name="Tekstin paikkamerkki 15"/>
          <p:cNvSpPr>
            <a:spLocks noGrp="1"/>
          </p:cNvSpPr>
          <p:nvPr>
            <p:ph type="body" sz="quarter" idx="26" hasCustomPrompt="1"/>
          </p:nvPr>
        </p:nvSpPr>
        <p:spPr>
          <a:xfrm>
            <a:off x="385856" y="3219413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60" name="Tekstin paikkamerkki 2"/>
          <p:cNvSpPr>
            <a:spLocks noGrp="1"/>
          </p:cNvSpPr>
          <p:nvPr>
            <p:ph type="body" idx="27" hasCustomPrompt="1"/>
          </p:nvPr>
        </p:nvSpPr>
        <p:spPr>
          <a:xfrm>
            <a:off x="385852" y="5120566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61" name="Tekstin paikkamerkki 15"/>
          <p:cNvSpPr>
            <a:spLocks noGrp="1"/>
          </p:cNvSpPr>
          <p:nvPr>
            <p:ph type="body" sz="quarter" idx="28" hasCustomPrompt="1"/>
          </p:nvPr>
        </p:nvSpPr>
        <p:spPr>
          <a:xfrm>
            <a:off x="385856" y="4635740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62" name="Tekstin paikkamerkki 2"/>
          <p:cNvSpPr>
            <a:spLocks noGrp="1"/>
          </p:cNvSpPr>
          <p:nvPr>
            <p:ph type="body" idx="29" hasCustomPrompt="1"/>
          </p:nvPr>
        </p:nvSpPr>
        <p:spPr>
          <a:xfrm>
            <a:off x="8459116" y="830805"/>
            <a:ext cx="3347059" cy="825817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63" name="Tekstin paikkamerkki 15"/>
          <p:cNvSpPr>
            <a:spLocks noGrp="1"/>
          </p:cNvSpPr>
          <p:nvPr>
            <p:ph type="body" sz="quarter" idx="30" hasCustomPrompt="1"/>
          </p:nvPr>
        </p:nvSpPr>
        <p:spPr>
          <a:xfrm>
            <a:off x="8459120" y="345980"/>
            <a:ext cx="3347059" cy="579437"/>
          </a:xfrm>
        </p:spPr>
        <p:txBody>
          <a:bodyPr>
            <a:noAutofit/>
          </a:bodyPr>
          <a:lstStyle>
            <a:lvl1pPr algn="r"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64" name="Tekstin paikkamerkki 2"/>
          <p:cNvSpPr>
            <a:spLocks noGrp="1"/>
          </p:cNvSpPr>
          <p:nvPr>
            <p:ph type="body" idx="31" hasCustomPrompt="1"/>
          </p:nvPr>
        </p:nvSpPr>
        <p:spPr>
          <a:xfrm>
            <a:off x="8459116" y="2273329"/>
            <a:ext cx="3347059" cy="825817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65" name="Tekstin paikkamerkki 15"/>
          <p:cNvSpPr>
            <a:spLocks noGrp="1"/>
          </p:cNvSpPr>
          <p:nvPr>
            <p:ph type="body" sz="quarter" idx="32" hasCustomPrompt="1"/>
          </p:nvPr>
        </p:nvSpPr>
        <p:spPr>
          <a:xfrm>
            <a:off x="8459120" y="1788443"/>
            <a:ext cx="3347059" cy="579437"/>
          </a:xfrm>
        </p:spPr>
        <p:txBody>
          <a:bodyPr>
            <a:noAutofit/>
          </a:bodyPr>
          <a:lstStyle>
            <a:lvl1pPr algn="r"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66" name="Tekstin paikkamerkki 2"/>
          <p:cNvSpPr>
            <a:spLocks noGrp="1"/>
          </p:cNvSpPr>
          <p:nvPr>
            <p:ph type="body" idx="33" hasCustomPrompt="1"/>
          </p:nvPr>
        </p:nvSpPr>
        <p:spPr>
          <a:xfrm>
            <a:off x="8459116" y="3704240"/>
            <a:ext cx="3347059" cy="825817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67" name="Tekstin paikkamerkki 15"/>
          <p:cNvSpPr>
            <a:spLocks noGrp="1"/>
          </p:cNvSpPr>
          <p:nvPr>
            <p:ph type="body" sz="quarter" idx="34" hasCustomPrompt="1"/>
          </p:nvPr>
        </p:nvSpPr>
        <p:spPr>
          <a:xfrm>
            <a:off x="8459120" y="3219413"/>
            <a:ext cx="3347059" cy="579437"/>
          </a:xfrm>
        </p:spPr>
        <p:txBody>
          <a:bodyPr>
            <a:noAutofit/>
          </a:bodyPr>
          <a:lstStyle>
            <a:lvl1pPr algn="r"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68" name="Tekstin paikkamerkki 2"/>
          <p:cNvSpPr>
            <a:spLocks noGrp="1"/>
          </p:cNvSpPr>
          <p:nvPr>
            <p:ph type="body" idx="35" hasCustomPrompt="1"/>
          </p:nvPr>
        </p:nvSpPr>
        <p:spPr>
          <a:xfrm>
            <a:off x="8459116" y="5120566"/>
            <a:ext cx="3347059" cy="825817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69" name="Tekstin paikkamerkki 15"/>
          <p:cNvSpPr>
            <a:spLocks noGrp="1"/>
          </p:cNvSpPr>
          <p:nvPr>
            <p:ph type="body" sz="quarter" idx="36" hasCustomPrompt="1"/>
          </p:nvPr>
        </p:nvSpPr>
        <p:spPr>
          <a:xfrm>
            <a:off x="8459120" y="4635740"/>
            <a:ext cx="3347059" cy="579437"/>
          </a:xfrm>
        </p:spPr>
        <p:txBody>
          <a:bodyPr>
            <a:noAutofit/>
          </a:bodyPr>
          <a:lstStyle>
            <a:lvl1pPr algn="r">
              <a:defRPr sz="2400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11" name="Tekstin paikkamerkki 7"/>
          <p:cNvSpPr>
            <a:spLocks noGrp="1"/>
          </p:cNvSpPr>
          <p:nvPr>
            <p:ph type="body" sz="quarter" idx="14" hasCustomPrompt="1"/>
          </p:nvPr>
        </p:nvSpPr>
        <p:spPr>
          <a:xfrm>
            <a:off x="2227913" y="3170003"/>
            <a:ext cx="2453640" cy="625711"/>
          </a:xfrm>
        </p:spPr>
        <p:txBody>
          <a:bodyPr>
            <a:normAutofit/>
          </a:bodyPr>
          <a:lstStyle>
            <a:lvl1pPr algn="ctr">
              <a:defRPr sz="1900" b="1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53" name="Tekstin paikkamerkki 7"/>
          <p:cNvSpPr>
            <a:spLocks noGrp="1"/>
          </p:cNvSpPr>
          <p:nvPr>
            <p:ph type="body" sz="quarter" idx="20" hasCustomPrompt="1"/>
          </p:nvPr>
        </p:nvSpPr>
        <p:spPr>
          <a:xfrm>
            <a:off x="4869180" y="375923"/>
            <a:ext cx="2453640" cy="625711"/>
          </a:xfrm>
        </p:spPr>
        <p:txBody>
          <a:bodyPr>
            <a:normAutofit/>
          </a:bodyPr>
          <a:lstStyle>
            <a:lvl1pPr algn="ctr">
              <a:defRPr sz="1900" b="1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54" name="Tekstin paikkamerkki 7"/>
          <p:cNvSpPr>
            <a:spLocks noGrp="1"/>
          </p:cNvSpPr>
          <p:nvPr>
            <p:ph type="body" sz="quarter" idx="21" hasCustomPrompt="1"/>
          </p:nvPr>
        </p:nvSpPr>
        <p:spPr>
          <a:xfrm>
            <a:off x="7424420" y="3180222"/>
            <a:ext cx="2453640" cy="625711"/>
          </a:xfrm>
        </p:spPr>
        <p:txBody>
          <a:bodyPr>
            <a:normAutofit/>
          </a:bodyPr>
          <a:lstStyle>
            <a:lvl1pPr algn="ctr">
              <a:defRPr sz="1900" b="1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55" name="Tekstin paikkamerkki 7"/>
          <p:cNvSpPr>
            <a:spLocks noGrp="1"/>
          </p:cNvSpPr>
          <p:nvPr>
            <p:ph type="body" sz="quarter" idx="22" hasCustomPrompt="1"/>
          </p:nvPr>
        </p:nvSpPr>
        <p:spPr>
          <a:xfrm>
            <a:off x="4795188" y="5730714"/>
            <a:ext cx="2453640" cy="625711"/>
          </a:xfrm>
        </p:spPr>
        <p:txBody>
          <a:bodyPr>
            <a:normAutofit/>
          </a:bodyPr>
          <a:lstStyle>
            <a:lvl1pPr algn="ctr">
              <a:defRPr sz="1900" b="1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32" name="Tekstin paikkamerkki 2"/>
          <p:cNvSpPr>
            <a:spLocks noGrp="1"/>
          </p:cNvSpPr>
          <p:nvPr>
            <p:ph type="body" idx="37" hasCustomPrompt="1"/>
          </p:nvPr>
        </p:nvSpPr>
        <p:spPr>
          <a:xfrm>
            <a:off x="1603439" y="406012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3" name="Tekstin paikkamerkki 2"/>
          <p:cNvSpPr>
            <a:spLocks noGrp="1"/>
          </p:cNvSpPr>
          <p:nvPr>
            <p:ph type="body" idx="38" hasCustomPrompt="1"/>
          </p:nvPr>
        </p:nvSpPr>
        <p:spPr>
          <a:xfrm>
            <a:off x="1603439" y="1845221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4" name="Tekstin paikkamerkki 2"/>
          <p:cNvSpPr>
            <a:spLocks noGrp="1"/>
          </p:cNvSpPr>
          <p:nvPr>
            <p:ph type="body" idx="39" hasCustomPrompt="1"/>
          </p:nvPr>
        </p:nvSpPr>
        <p:spPr>
          <a:xfrm>
            <a:off x="1603439" y="3277692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Tarkenne</a:t>
            </a:r>
          </a:p>
        </p:txBody>
      </p:sp>
      <p:sp>
        <p:nvSpPr>
          <p:cNvPr id="35" name="Tekstin paikkamerkki 2"/>
          <p:cNvSpPr>
            <a:spLocks noGrp="1"/>
          </p:cNvSpPr>
          <p:nvPr>
            <p:ph type="body" idx="40" hasCustomPrompt="1"/>
          </p:nvPr>
        </p:nvSpPr>
        <p:spPr>
          <a:xfrm>
            <a:off x="1603439" y="4694452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6" name="Tekstin paikkamerkki 2"/>
          <p:cNvSpPr>
            <a:spLocks noGrp="1"/>
          </p:cNvSpPr>
          <p:nvPr>
            <p:ph type="body" idx="41" hasCustomPrompt="1"/>
          </p:nvPr>
        </p:nvSpPr>
        <p:spPr>
          <a:xfrm>
            <a:off x="8501910" y="415608"/>
            <a:ext cx="2129460" cy="421653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7" name="Tekstin paikkamerkki 2"/>
          <p:cNvSpPr>
            <a:spLocks noGrp="1"/>
          </p:cNvSpPr>
          <p:nvPr>
            <p:ph type="body" idx="42" hasCustomPrompt="1"/>
          </p:nvPr>
        </p:nvSpPr>
        <p:spPr>
          <a:xfrm>
            <a:off x="8501910" y="1854816"/>
            <a:ext cx="2129460" cy="421653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8" name="Tekstin paikkamerkki 2"/>
          <p:cNvSpPr>
            <a:spLocks noGrp="1"/>
          </p:cNvSpPr>
          <p:nvPr>
            <p:ph type="body" idx="43" hasCustomPrompt="1"/>
          </p:nvPr>
        </p:nvSpPr>
        <p:spPr>
          <a:xfrm>
            <a:off x="8501910" y="3287295"/>
            <a:ext cx="2129460" cy="421653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9" name="Tekstin paikkamerkki 2"/>
          <p:cNvSpPr>
            <a:spLocks noGrp="1"/>
          </p:cNvSpPr>
          <p:nvPr>
            <p:ph type="body" idx="44" hasCustomPrompt="1"/>
          </p:nvPr>
        </p:nvSpPr>
        <p:spPr>
          <a:xfrm>
            <a:off x="8501910" y="4704044"/>
            <a:ext cx="2129460" cy="421653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900" b="1">
                <a:solidFill>
                  <a:schemeClr val="tx2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5002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Kuva 3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-769179"/>
            <a:ext cx="15296619" cy="8604347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 hasCustomPrompt="1"/>
          </p:nvPr>
        </p:nvSpPr>
        <p:spPr>
          <a:xfrm>
            <a:off x="4267199" y="339690"/>
            <a:ext cx="3509620" cy="484821"/>
          </a:xfrm>
        </p:spPr>
        <p:txBody>
          <a:bodyPr>
            <a:normAutofit/>
          </a:bodyPr>
          <a:lstStyle>
            <a:lvl1pPr algn="ctr">
              <a:defRPr sz="2700" b="1" spc="-3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10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385852" y="830805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16" name="Tekstin paikkamerkki 15"/>
          <p:cNvSpPr>
            <a:spLocks noGrp="1"/>
          </p:cNvSpPr>
          <p:nvPr>
            <p:ph type="body" sz="quarter" idx="16" hasCustomPrompt="1"/>
          </p:nvPr>
        </p:nvSpPr>
        <p:spPr>
          <a:xfrm>
            <a:off x="385856" y="345980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type="body" idx="19" hasCustomPrompt="1"/>
          </p:nvPr>
        </p:nvSpPr>
        <p:spPr>
          <a:xfrm>
            <a:off x="4267199" y="830805"/>
            <a:ext cx="3509620" cy="82581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56" name="Tekstin paikkamerkki 2"/>
          <p:cNvSpPr>
            <a:spLocks noGrp="1"/>
          </p:cNvSpPr>
          <p:nvPr>
            <p:ph type="body" idx="23" hasCustomPrompt="1"/>
          </p:nvPr>
        </p:nvSpPr>
        <p:spPr>
          <a:xfrm>
            <a:off x="385852" y="2273329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57" name="Tekstin paikkamerkki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5856" y="1788443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53" name="Tekstin paikkamerkki 7"/>
          <p:cNvSpPr>
            <a:spLocks noGrp="1"/>
          </p:cNvSpPr>
          <p:nvPr>
            <p:ph type="body" sz="quarter" idx="20" hasCustomPrompt="1"/>
          </p:nvPr>
        </p:nvSpPr>
        <p:spPr>
          <a:xfrm>
            <a:off x="4869180" y="2974486"/>
            <a:ext cx="2453640" cy="625711"/>
          </a:xfrm>
        </p:spPr>
        <p:txBody>
          <a:bodyPr>
            <a:normAutofit/>
          </a:bodyPr>
          <a:lstStyle>
            <a:lvl1pPr algn="ctr">
              <a:defRPr sz="1900" b="1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32" name="Tekstin paikkamerkki 2"/>
          <p:cNvSpPr>
            <a:spLocks noGrp="1"/>
          </p:cNvSpPr>
          <p:nvPr>
            <p:ph type="body" idx="37" hasCustomPrompt="1"/>
          </p:nvPr>
        </p:nvSpPr>
        <p:spPr>
          <a:xfrm>
            <a:off x="1603439" y="406012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3" name="Tekstin paikkamerkki 2"/>
          <p:cNvSpPr>
            <a:spLocks noGrp="1"/>
          </p:cNvSpPr>
          <p:nvPr>
            <p:ph type="body" idx="38" hasCustomPrompt="1"/>
          </p:nvPr>
        </p:nvSpPr>
        <p:spPr>
          <a:xfrm>
            <a:off x="1603439" y="1845221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pic>
        <p:nvPicPr>
          <p:cNvPr id="42" name="Kuva 4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575" y="365124"/>
            <a:ext cx="713316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414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r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Kuva 3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-769179"/>
            <a:ext cx="15296619" cy="8604347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 hasCustomPrompt="1"/>
          </p:nvPr>
        </p:nvSpPr>
        <p:spPr>
          <a:xfrm>
            <a:off x="4267199" y="339690"/>
            <a:ext cx="3509620" cy="484821"/>
          </a:xfrm>
        </p:spPr>
        <p:txBody>
          <a:bodyPr>
            <a:normAutofit/>
          </a:bodyPr>
          <a:lstStyle>
            <a:lvl1pPr algn="ctr">
              <a:defRPr sz="2700" b="1" spc="-3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10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385852" y="830805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16" name="Tekstin paikkamerkki 15"/>
          <p:cNvSpPr>
            <a:spLocks noGrp="1"/>
          </p:cNvSpPr>
          <p:nvPr>
            <p:ph type="body" sz="quarter" idx="16" hasCustomPrompt="1"/>
          </p:nvPr>
        </p:nvSpPr>
        <p:spPr>
          <a:xfrm>
            <a:off x="385856" y="345980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type="body" idx="19" hasCustomPrompt="1"/>
          </p:nvPr>
        </p:nvSpPr>
        <p:spPr>
          <a:xfrm>
            <a:off x="4267199" y="830805"/>
            <a:ext cx="3509620" cy="82581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56" name="Tekstin paikkamerkki 2"/>
          <p:cNvSpPr>
            <a:spLocks noGrp="1"/>
          </p:cNvSpPr>
          <p:nvPr>
            <p:ph type="body" idx="23" hasCustomPrompt="1"/>
          </p:nvPr>
        </p:nvSpPr>
        <p:spPr>
          <a:xfrm>
            <a:off x="385852" y="2273329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57" name="Tekstin paikkamerkki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5856" y="1788443"/>
            <a:ext cx="3347059" cy="579437"/>
          </a:xfrm>
        </p:spPr>
        <p:txBody>
          <a:bodyPr>
            <a:noAutofit/>
          </a:bodyPr>
          <a:lstStyle>
            <a:lvl1pPr>
              <a:defRPr sz="2400" spc="-15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53" name="Tekstin paikkamerkki 7"/>
          <p:cNvSpPr>
            <a:spLocks noGrp="1"/>
          </p:cNvSpPr>
          <p:nvPr>
            <p:ph type="body" sz="quarter" idx="20" hasCustomPrompt="1"/>
          </p:nvPr>
        </p:nvSpPr>
        <p:spPr>
          <a:xfrm>
            <a:off x="4869180" y="2974486"/>
            <a:ext cx="2453640" cy="625711"/>
          </a:xfrm>
        </p:spPr>
        <p:txBody>
          <a:bodyPr>
            <a:normAutofit/>
          </a:bodyPr>
          <a:lstStyle>
            <a:lvl1pPr algn="ctr">
              <a:defRPr sz="1900" b="1" spc="-151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32" name="Tekstin paikkamerkki 2"/>
          <p:cNvSpPr>
            <a:spLocks noGrp="1"/>
          </p:cNvSpPr>
          <p:nvPr>
            <p:ph type="body" idx="37" hasCustomPrompt="1"/>
          </p:nvPr>
        </p:nvSpPr>
        <p:spPr>
          <a:xfrm>
            <a:off x="1603439" y="406012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sp>
        <p:nvSpPr>
          <p:cNvPr id="33" name="Tekstin paikkamerkki 2"/>
          <p:cNvSpPr>
            <a:spLocks noGrp="1"/>
          </p:cNvSpPr>
          <p:nvPr>
            <p:ph type="body" idx="38" hasCustomPrompt="1"/>
          </p:nvPr>
        </p:nvSpPr>
        <p:spPr>
          <a:xfrm>
            <a:off x="1603439" y="1845221"/>
            <a:ext cx="2129460" cy="4216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Tarkenne</a:t>
            </a:r>
            <a:endParaRPr lang="fi-FI" dirty="0"/>
          </a:p>
        </p:txBody>
      </p:sp>
      <p:pic>
        <p:nvPicPr>
          <p:cNvPr id="42" name="Kuva 4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575" y="365124"/>
            <a:ext cx="713316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86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426AA-5326-4D09-8457-1E9ABFFC6C0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704027"/>
      </p:ext>
    </p:extLst>
  </p:cSld>
  <p:clrMapOvr>
    <a:masterClrMapping/>
  </p:clrMapOvr>
  <p:transition spd="slow" advClick="0" advTm="20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4E047-ED0D-442B-92FF-DCF69AA7D6C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6073844"/>
      </p:ext>
    </p:extLst>
  </p:cSld>
  <p:clrMapOvr>
    <a:masterClrMapping/>
  </p:clrMapOvr>
  <p:transition spd="slow" advClick="0" advTm="20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C0744-1510-47C6-B4C3-47D06D732AA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3270037"/>
      </p:ext>
    </p:extLst>
  </p:cSld>
  <p:clrMapOvr>
    <a:masterClrMapping/>
  </p:clrMapOvr>
  <p:transition spd="slow" advClick="0" advTm="20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5B6CD-CF75-4F24-A91E-D0906FB4BFB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8966763"/>
      </p:ext>
    </p:extLst>
  </p:cSld>
  <p:clrMapOvr>
    <a:masterClrMapping/>
  </p:clrMapOvr>
  <p:transition spd="slow" advClick="0" advTm="20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E7703-ABF0-428C-9638-7A8FC8ED0CC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5650688"/>
      </p:ext>
    </p:extLst>
  </p:cSld>
  <p:clrMapOvr>
    <a:masterClrMapping/>
  </p:clrMapOvr>
  <p:transition spd="slow" advClick="0" advTm="20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061C7-EB35-46B9-9328-46BDAC43EA5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8508442"/>
      </p:ext>
    </p:extLst>
  </p:cSld>
  <p:clrMapOvr>
    <a:masterClrMapping/>
  </p:clrMapOvr>
  <p:transition spd="slow" advClick="0" advTm="20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85598-199D-42F9-9714-5C9F2147C8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3771840"/>
      </p:ext>
    </p:extLst>
  </p:cSld>
  <p:clrMapOvr>
    <a:masterClrMapping/>
  </p:clrMapOvr>
  <p:transition spd="slow" advClick="0" advTm="20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ke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 userDrawn="1"/>
        </p:nvSpPr>
        <p:spPr>
          <a:xfrm>
            <a:off x="5171440" y="0"/>
            <a:ext cx="70205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760736" y="528321"/>
            <a:ext cx="5586731" cy="609600"/>
          </a:xfrm>
        </p:spPr>
        <p:txBody>
          <a:bodyPr anchor="b">
            <a:normAutofit/>
          </a:bodyPr>
          <a:lstStyle>
            <a:lvl1pPr>
              <a:defRPr sz="2700" b="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5760720" y="1216430"/>
            <a:ext cx="5593080" cy="8562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Kuvan paikkamerkki 1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17144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20" name="Kuvan paikkamerkki 19"/>
          <p:cNvSpPr>
            <a:spLocks noGrp="1"/>
          </p:cNvSpPr>
          <p:nvPr>
            <p:ph type="pic" sz="quarter" idx="14"/>
          </p:nvPr>
        </p:nvSpPr>
        <p:spPr>
          <a:xfrm>
            <a:off x="5171440" y="2397205"/>
            <a:ext cx="7020560" cy="4460875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5" hasCustomPrompt="1"/>
          </p:nvPr>
        </p:nvSpPr>
        <p:spPr>
          <a:xfrm>
            <a:off x="1339914" y="1392312"/>
            <a:ext cx="2535239" cy="3792537"/>
          </a:xfrm>
          <a:solidFill>
            <a:schemeClr val="bg1"/>
          </a:solidFill>
        </p:spPr>
        <p:txBody>
          <a:bodyPr lIns="179853" tIns="107911" rIns="179853" bIns="179853" anchor="ctr" anchorCtr="0">
            <a:normAutofit/>
          </a:bodyPr>
          <a:lstStyle>
            <a:lvl1pPr algn="ctr">
              <a:defRPr sz="1600" b="1"/>
            </a:lvl1pPr>
            <a:lvl2pPr marL="456814" indent="0" algn="ctr">
              <a:buNone/>
              <a:defRPr sz="1600"/>
            </a:lvl2pPr>
            <a:lvl3pPr marL="913625" indent="0" algn="ctr">
              <a:buNone/>
              <a:defRPr sz="1600"/>
            </a:lvl3pPr>
            <a:lvl4pPr marL="1370442" indent="0" algn="ctr">
              <a:buNone/>
              <a:defRPr sz="1600"/>
            </a:lvl4pPr>
            <a:lvl5pPr marL="1827253" indent="0" algn="ctr">
              <a:buNone/>
              <a:defRPr sz="1600"/>
            </a:lvl5pPr>
          </a:lstStyle>
          <a:p>
            <a:pPr lvl="0"/>
            <a:r>
              <a:rPr lang="fi-FI" dirty="0"/>
              <a:t>LUKU</a:t>
            </a:r>
          </a:p>
          <a:p>
            <a:pPr lvl="1"/>
            <a:r>
              <a:rPr lang="fi-FI" dirty="0"/>
              <a:t>Tarkenne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890718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9F265-4FBD-4149-99C0-09276F0D3F7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2324201"/>
      </p:ext>
    </p:extLst>
  </p:cSld>
  <p:clrMapOvr>
    <a:masterClrMapping/>
  </p:clrMapOvr>
  <p:transition spd="slow" advClick="0" advTm="20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5E1A4-A4A8-4902-8128-944CE0C3FBC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781817"/>
      </p:ext>
    </p:extLst>
  </p:cSld>
  <p:clrMapOvr>
    <a:masterClrMapping/>
  </p:clrMapOvr>
  <p:transition spd="slow" advClick="0" advTm="20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E42B1-D0CC-477D-BCB5-01B89994A6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708187"/>
      </p:ext>
    </p:extLst>
  </p:cSld>
  <p:clrMapOvr>
    <a:masterClrMapping/>
  </p:clrMapOvr>
  <p:transition spd="slow" advClick="0" advTm="20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60B1B-C57B-4DA7-A971-68D2C84932C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3847452"/>
      </p:ext>
    </p:extLst>
  </p:cSld>
  <p:clrMapOvr>
    <a:masterClrMapping/>
  </p:clrMapOvr>
  <p:transition spd="slow" advClick="0" advTm="20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>
            <a:extLst>
              <a:ext uri="{FF2B5EF4-FFF2-40B4-BE49-F238E27FC236}">
                <a16:creationId xmlns:a16="http://schemas.microsoft.com/office/drawing/2014/main" id="{612E410C-F9E6-4601-A64C-CC98A1E84ACE}"/>
              </a:ext>
            </a:extLst>
          </p:cNvPr>
          <p:cNvSpPr txBox="1"/>
          <p:nvPr/>
        </p:nvSpPr>
        <p:spPr>
          <a:xfrm>
            <a:off x="899585" y="971550"/>
            <a:ext cx="800100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200" dirty="0"/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06692250-3D7C-469C-828F-0CADB6280685}"/>
              </a:ext>
            </a:extLst>
          </p:cNvPr>
          <p:cNvSpPr txBox="1"/>
          <p:nvPr/>
        </p:nvSpPr>
        <p:spPr>
          <a:xfrm>
            <a:off x="9332384" y="2613025"/>
            <a:ext cx="802216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2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0"/>
            <a:ext cx="800139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903" y="3771174"/>
            <a:ext cx="7387752" cy="342174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425380A-393D-4C08-88FC-7D84381FA9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BBCF497-6373-46A0-8C9A-44DA3DDD3C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4F3720-6E86-4373-86D4-55C67F6B2C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41858-159B-493E-874B-7BB5316DDC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3777651"/>
      </p:ext>
    </p:extLst>
  </p:cSld>
  <p:clrMapOvr>
    <a:masterClrMapping/>
  </p:clrMapOvr>
  <p:transition spd="slow" advClick="0" advTm="20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3124201"/>
            <a:ext cx="8827957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B855A-75F0-44BC-91B6-B61C7E83B3C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0060270"/>
      </p:ext>
    </p:extLst>
  </p:cSld>
  <p:clrMapOvr>
    <a:masterClrMapping/>
  </p:clrMapOvr>
  <p:transition spd="slow" advClick="0" advTm="20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4B333A4D-F007-4F98-9606-7454A6C74126}"/>
              </a:ext>
            </a:extLst>
          </p:cNvPr>
          <p:cNvCxnSpPr/>
          <p:nvPr/>
        </p:nvCxnSpPr>
        <p:spPr>
          <a:xfrm>
            <a:off x="3727451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E0BBCD53-E6F6-4331-95E2-730DC34BA6BD}"/>
              </a:ext>
            </a:extLst>
          </p:cNvPr>
          <p:cNvCxnSpPr/>
          <p:nvPr/>
        </p:nvCxnSpPr>
        <p:spPr>
          <a:xfrm>
            <a:off x="6963833" y="2133601"/>
            <a:ext cx="0" cy="396716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ACD6610-37A9-491D-A539-A8B0352BBF8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AD874A8-3817-452B-BE03-DCB7031D347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E38658-DEF4-4D67-9845-02FE374EF78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F097E-69B7-4DD0-A2AB-899BA116124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2870375"/>
      </p:ext>
    </p:extLst>
  </p:cSld>
  <p:clrMapOvr>
    <a:masterClrMapping/>
  </p:clrMapOvr>
  <p:transition spd="slow" advClick="0" advTm="20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id="{9F9BCF45-581D-4C0E-A39C-8048B10B91A4}"/>
              </a:ext>
            </a:extLst>
          </p:cNvPr>
          <p:cNvCxnSpPr/>
          <p:nvPr/>
        </p:nvCxnSpPr>
        <p:spPr>
          <a:xfrm>
            <a:off x="3727451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F55931E6-A50B-458B-8510-CF3A0238602B}"/>
              </a:ext>
            </a:extLst>
          </p:cNvPr>
          <p:cNvCxnSpPr/>
          <p:nvPr/>
        </p:nvCxnSpPr>
        <p:spPr>
          <a:xfrm>
            <a:off x="6963833" y="2133601"/>
            <a:ext cx="0" cy="396716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696D06B-B2B4-4029-8CDA-224CBD77B5A9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9123A1D-A1C4-4F96-847E-D878305278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A243677-7F60-488E-893D-172BF828198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8DFD9-C82D-4C8D-9278-3BB7EEB7176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9926538"/>
      </p:ext>
    </p:extLst>
  </p:cSld>
  <p:clrMapOvr>
    <a:masterClrMapping/>
  </p:clrMapOvr>
  <p:transition spd="slow" advClick="0" advTm="20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E6918-F4A6-4770-9F47-BC4760C362D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456864"/>
      </p:ext>
    </p:extLst>
  </p:cSld>
  <p:clrMapOvr>
    <a:masterClrMapping/>
  </p:clrMapOvr>
  <p:transition spd="slow" advClick="0" advTm="20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45C39-146C-4EA4-AE79-FDFEE085B9A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8533927"/>
      </p:ext>
    </p:extLst>
  </p:cSld>
  <p:clrMapOvr>
    <a:masterClrMapping/>
  </p:clrMapOvr>
  <p:transition spd="slow" advClick="0" advTm="20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 userDrawn="1"/>
        </p:nvSpPr>
        <p:spPr>
          <a:xfrm>
            <a:off x="5171440" y="0"/>
            <a:ext cx="70205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760736" y="528321"/>
            <a:ext cx="5586731" cy="609600"/>
          </a:xfrm>
        </p:spPr>
        <p:txBody>
          <a:bodyPr anchor="b">
            <a:normAutofit/>
          </a:bodyPr>
          <a:lstStyle>
            <a:lvl1pPr>
              <a:defRPr sz="2700" b="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5760720" y="1216358"/>
            <a:ext cx="5593080" cy="491013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Kuvan paikkamerkki 1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171440" cy="6858000"/>
          </a:xfrm>
        </p:spPr>
        <p:txBody>
          <a:bodyPr/>
          <a:lstStyle/>
          <a:p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575" y="365130"/>
            <a:ext cx="713316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289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Otsikko sekä sisältö tekstin yläpuol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717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0" y="3924300"/>
            <a:ext cx="10972800" cy="21717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7C8B0-C017-4B04-A363-5B7514C6C1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613308"/>
      </p:ext>
    </p:extLst>
  </p:cSld>
  <p:clrMapOvr>
    <a:masterClrMapping/>
  </p:clrMapOvr>
  <p:transition spd="slow" advClick="0" advTm="20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7CABE-924B-408C-A4C6-C171D3C97DC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8196848"/>
      </p:ext>
    </p:extLst>
  </p:cSld>
  <p:clrMapOvr>
    <a:masterClrMapping/>
  </p:clrMapOvr>
  <p:transition spd="slow" advClick="0" advTm="20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Otsikko ja kaksi sisältökohdetta tekstin yläpuol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717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717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09600" y="3924300"/>
            <a:ext cx="10972800" cy="21717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5514-28FD-4194-AD52-953516756A3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6054002"/>
      </p:ext>
    </p:extLst>
  </p:cSld>
  <p:clrMapOvr>
    <a:masterClrMapping/>
  </p:clrMapOvr>
  <p:transition spd="slow" advClick="0" advTm="20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97808-8571-40FA-AD2B-DA97C7C3BD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1907975"/>
      </p:ext>
    </p:extLst>
  </p:cSld>
  <p:clrMapOvr>
    <a:masterClrMapping/>
  </p:clrMapOvr>
  <p:transition spd="slow" advClick="0" advTm="20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AB7422B-B873-4F7D-BFEA-193D7004C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38B7CFA-9E23-40C5-96A6-97D6925A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D64887A-E1D0-497B-8349-EA1F4CDD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pPr>
              <a:defRPr/>
            </a:pPr>
            <a:fld id="{78536AFD-34A2-47B6-8846-0F6AE4224E1D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048314487"/>
      </p:ext>
    </p:extLst>
  </p:cSld>
  <p:clrMapOvr>
    <a:masterClrMapping/>
  </p:clrMapOvr>
  <p:transition advClick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4D19342-41BC-414A-AD78-FB0F0172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DD136B7-7456-472D-A0FE-50B8BD1A0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C598286-C9CD-48FC-94FB-18040B33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pPr>
              <a:defRPr/>
            </a:pPr>
            <a:fld id="{9733E1F3-047C-4B5E-BCD9-1FA4B285FD8B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391990768"/>
      </p:ext>
    </p:extLst>
  </p:cSld>
  <p:clrMapOvr>
    <a:masterClrMapping/>
  </p:clrMapOvr>
  <p:transition advClick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F94AD4-D8F6-49A5-9906-792598AD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37908DB-C5B0-463B-91BB-807CB0628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60E330-058B-4BA2-A867-052D97DA5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pPr>
              <a:defRPr/>
            </a:pPr>
            <a:fld id="{734F0E7F-13DE-4BDD-898C-96CB3F285EFC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394175285"/>
      </p:ext>
    </p:extLst>
  </p:cSld>
  <p:clrMapOvr>
    <a:masterClrMapping/>
  </p:clrMapOvr>
  <p:transition advClick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B555DA5-DB87-43E1-9F48-D72C4F53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11F36C3-DB92-47F4-B9BD-851340E21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DCDA17A-EDDE-409E-9D22-8804EDAC9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pPr>
              <a:defRPr/>
            </a:pPr>
            <a:fld id="{B7A50C5B-2A0A-4D34-B6FB-C2407A69BF37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707120659"/>
      </p:ext>
    </p:extLst>
  </p:cSld>
  <p:clrMapOvr>
    <a:masterClrMapping/>
  </p:clrMapOvr>
  <p:transition advClick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EEB810D-6439-4B47-B26A-5B03E39C5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8E6064B-46B9-4B13-ADE1-89974EF11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81ADB7D-D558-4E5D-A6CF-0F03605E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pPr>
              <a:defRPr/>
            </a:pPr>
            <a:fld id="{30B3CD7B-786F-412D-8A89-A1B6B7CDF849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788672227"/>
      </p:ext>
    </p:extLst>
  </p:cSld>
  <p:clrMapOvr>
    <a:masterClrMapping/>
  </p:clrMapOvr>
  <p:transition advClick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9345F0-9017-4CCA-85C9-CA80493ED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DCEEB0D-2A16-4CC4-88E3-E5C7423FE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15A6834-7ED5-4B62-B6E3-0ED4ACD4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pPr>
              <a:defRPr/>
            </a:pPr>
            <a:fld id="{A0EBDD48-5948-4AE4-AAA4-3802ADCCED7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171273951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OTSIKKO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519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8A9A7B4-D4E2-4DE6-BD67-B182F873D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84C9605-C644-475A-B27A-3E9A24644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5EE6007-2707-469B-9E02-BA3A291C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pPr>
              <a:defRPr/>
            </a:pPr>
            <a:fld id="{6A3E4CBB-7DF9-4954-9D99-97BF8BEB6B0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564538172"/>
      </p:ext>
    </p:extLst>
  </p:cSld>
  <p:clrMapOvr>
    <a:masterClrMapping/>
  </p:clrMapOvr>
  <p:transition advClick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B2528F6-0F91-44EB-A9A2-674F8C68E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5FFDDB8-2AB0-490B-9CA1-4DE187362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1556145-5698-4D68-8E9A-CFBC30BB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pPr>
              <a:defRPr/>
            </a:pPr>
            <a:fld id="{77BA4171-DB51-428A-84E7-7331EC9BF3B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251312022"/>
      </p:ext>
    </p:extLst>
  </p:cSld>
  <p:clrMapOvr>
    <a:masterClrMapping/>
  </p:clrMapOvr>
  <p:transition advClick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EA3E321-7229-4D10-AFA8-56397AE89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73A6331-42F7-4C9F-9B91-A1170B97E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80C686A-8FB8-4EAB-ABF8-2F079BB9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pPr>
              <a:defRPr/>
            </a:pPr>
            <a:fld id="{F6982993-234D-49B6-86C2-AD1C11052EA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19595740"/>
      </p:ext>
    </p:extLst>
  </p:cSld>
  <p:clrMapOvr>
    <a:masterClrMapping/>
  </p:clrMapOvr>
  <p:transition advClick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B54F2D0-DF70-43AB-A6E9-09A88DDD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DA070BC-275F-4ED8-A9AB-E20D2D8CC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EEC7E03-7650-442F-90D0-E7EB04B78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pPr>
              <a:defRPr/>
            </a:pPr>
            <a:fld id="{FE65CB55-2789-4648-B33C-F0F6B2F87E3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10447889"/>
      </p:ext>
    </p:extLst>
  </p:cSld>
  <p:clrMapOvr>
    <a:masterClrMapping/>
  </p:clrMapOvr>
  <p:transition advClick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E97FCD9-F75E-4653-9057-EDFBF002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5D8FD2D-044E-4966-BA2C-4261BD7E8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6CF3478-94BA-4B0F-8AAD-479C6990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pPr>
              <a:defRPr/>
            </a:pPr>
            <a:fld id="{AE0315A9-A202-4557-9269-C982ADC6375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902698091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uorakulmio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kajana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2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cxnSp>
        <p:nvCxnSpPr>
          <p:cNvPr id="30" name="Suora yhdysviiva 29"/>
          <p:cNvCxnSpPr/>
          <p:nvPr userDrawn="1"/>
        </p:nvCxnSpPr>
        <p:spPr>
          <a:xfrm>
            <a:off x="1054933" y="1331112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yhdysviiva 33"/>
          <p:cNvCxnSpPr/>
          <p:nvPr userDrawn="1"/>
        </p:nvCxnSpPr>
        <p:spPr>
          <a:xfrm>
            <a:off x="3067912" y="1327432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yhdysviiva 37"/>
          <p:cNvCxnSpPr/>
          <p:nvPr userDrawn="1"/>
        </p:nvCxnSpPr>
        <p:spPr>
          <a:xfrm>
            <a:off x="5088763" y="1327432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yhdysviiva 41"/>
          <p:cNvCxnSpPr/>
          <p:nvPr userDrawn="1"/>
        </p:nvCxnSpPr>
        <p:spPr>
          <a:xfrm>
            <a:off x="7105676" y="1347151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uora yhdysviiva 45"/>
          <p:cNvCxnSpPr/>
          <p:nvPr userDrawn="1"/>
        </p:nvCxnSpPr>
        <p:spPr>
          <a:xfrm>
            <a:off x="9122591" y="1347151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uora yhdysviiva 49"/>
          <p:cNvCxnSpPr/>
          <p:nvPr userDrawn="1"/>
        </p:nvCxnSpPr>
        <p:spPr>
          <a:xfrm>
            <a:off x="11130364" y="1345488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iruutu 40"/>
          <p:cNvSpPr txBox="1"/>
          <p:nvPr userDrawn="1"/>
        </p:nvSpPr>
        <p:spPr>
          <a:xfrm>
            <a:off x="6746127" y="6047546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2017</a:t>
            </a:r>
          </a:p>
        </p:txBody>
      </p:sp>
      <p:sp>
        <p:nvSpPr>
          <p:cNvPr id="45" name="Tekstiruutu 44"/>
          <p:cNvSpPr txBox="1"/>
          <p:nvPr userDrawn="1"/>
        </p:nvSpPr>
        <p:spPr>
          <a:xfrm>
            <a:off x="8763043" y="6047546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2018</a:t>
            </a:r>
          </a:p>
        </p:txBody>
      </p:sp>
      <p:sp>
        <p:nvSpPr>
          <p:cNvPr id="49" name="Tekstiruutu 48"/>
          <p:cNvSpPr txBox="1"/>
          <p:nvPr userDrawn="1"/>
        </p:nvSpPr>
        <p:spPr>
          <a:xfrm>
            <a:off x="10770815" y="6045880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2019</a:t>
            </a:r>
          </a:p>
        </p:txBody>
      </p:sp>
      <p:sp>
        <p:nvSpPr>
          <p:cNvPr id="28" name="Tekstiruutu 27"/>
          <p:cNvSpPr txBox="1"/>
          <p:nvPr userDrawn="1"/>
        </p:nvSpPr>
        <p:spPr>
          <a:xfrm>
            <a:off x="695383" y="6031507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2014</a:t>
            </a:r>
          </a:p>
        </p:txBody>
      </p:sp>
      <p:sp>
        <p:nvSpPr>
          <p:cNvPr id="33" name="Tekstiruutu 32"/>
          <p:cNvSpPr txBox="1"/>
          <p:nvPr userDrawn="1"/>
        </p:nvSpPr>
        <p:spPr>
          <a:xfrm>
            <a:off x="2708363" y="6027830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2015</a:t>
            </a:r>
          </a:p>
        </p:txBody>
      </p:sp>
      <p:sp>
        <p:nvSpPr>
          <p:cNvPr id="37" name="Tekstiruutu 36"/>
          <p:cNvSpPr txBox="1"/>
          <p:nvPr userDrawn="1"/>
        </p:nvSpPr>
        <p:spPr>
          <a:xfrm>
            <a:off x="4729215" y="6027830"/>
            <a:ext cx="719100" cy="261552"/>
          </a:xfrm>
          <a:prstGeom prst="rect">
            <a:avLst/>
          </a:prstGeom>
          <a:noFill/>
        </p:spPr>
        <p:txBody>
          <a:bodyPr wrap="square" lIns="91368" tIns="45691" rIns="91368" bIns="45691" rtlCol="0">
            <a:spAutoFit/>
          </a:bodyPr>
          <a:lstStyle/>
          <a:p>
            <a:pPr algn="ctr"/>
            <a:r>
              <a:rPr lang="fi-FI" sz="1100" spc="300" dirty="0">
                <a:solidFill>
                  <a:srgbClr val="E7E6E6">
                    <a:lumMod val="75000"/>
                  </a:srgbClr>
                </a:solidFill>
              </a:rPr>
              <a:t>2016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 hasCustomPrompt="1"/>
          </p:nvPr>
        </p:nvSpPr>
        <p:spPr>
          <a:xfrm>
            <a:off x="808382" y="518226"/>
            <a:ext cx="10880035" cy="484821"/>
          </a:xfrm>
        </p:spPr>
        <p:txBody>
          <a:bodyPr>
            <a:normAutofit/>
          </a:bodyPr>
          <a:lstStyle>
            <a:lvl1pPr>
              <a:defRPr sz="2700" b="1" spc="-300"/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10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08396" y="2851872"/>
            <a:ext cx="3347059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11" name="Tekstin paikkamerkki 7"/>
          <p:cNvSpPr>
            <a:spLocks noGrp="1"/>
          </p:cNvSpPr>
          <p:nvPr>
            <p:ph type="body" sz="quarter" idx="14" hasCustomPrompt="1"/>
          </p:nvPr>
        </p:nvSpPr>
        <p:spPr>
          <a:xfrm>
            <a:off x="2604219" y="4515774"/>
            <a:ext cx="2453640" cy="625711"/>
          </a:xfrm>
        </p:spPr>
        <p:txBody>
          <a:bodyPr>
            <a:normAutofit/>
          </a:bodyPr>
          <a:lstStyle>
            <a:lvl1pPr algn="r">
              <a:defRPr sz="2700" b="1" spc="-3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/>
              <a:t>vuosi</a:t>
            </a:r>
          </a:p>
        </p:txBody>
      </p:sp>
      <p:sp>
        <p:nvSpPr>
          <p:cNvPr id="16" name="Tekstin paikkamerkki 15"/>
          <p:cNvSpPr>
            <a:spLocks noGrp="1"/>
          </p:cNvSpPr>
          <p:nvPr>
            <p:ph type="body" sz="quarter" idx="16" hasCustomPrompt="1"/>
          </p:nvPr>
        </p:nvSpPr>
        <p:spPr>
          <a:xfrm>
            <a:off x="808449" y="2367044"/>
            <a:ext cx="3458817" cy="579437"/>
          </a:xfrm>
        </p:spPr>
        <p:txBody>
          <a:bodyPr>
            <a:noAutofit/>
          </a:bodyPr>
          <a:lstStyle>
            <a:lvl1pPr>
              <a:defRPr sz="2400" spc="-151"/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17" name="Tekstin paikkamerkki 2"/>
          <p:cNvSpPr>
            <a:spLocks noGrp="1"/>
          </p:cNvSpPr>
          <p:nvPr>
            <p:ph type="body" idx="17" hasCustomPrompt="1"/>
          </p:nvPr>
        </p:nvSpPr>
        <p:spPr>
          <a:xfrm>
            <a:off x="5124119" y="4996082"/>
            <a:ext cx="3799840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  <p:sp>
        <p:nvSpPr>
          <p:cNvPr id="18" name="Tekstin paikkamerkki 15"/>
          <p:cNvSpPr>
            <a:spLocks noGrp="1"/>
          </p:cNvSpPr>
          <p:nvPr>
            <p:ph type="body" sz="quarter" idx="18" hasCustomPrompt="1"/>
          </p:nvPr>
        </p:nvSpPr>
        <p:spPr>
          <a:xfrm>
            <a:off x="5124119" y="4511256"/>
            <a:ext cx="3911600" cy="579437"/>
          </a:xfrm>
        </p:spPr>
        <p:txBody>
          <a:bodyPr>
            <a:noAutofit/>
          </a:bodyPr>
          <a:lstStyle>
            <a:lvl1pPr>
              <a:defRPr sz="2400" spc="-151"/>
            </a:lvl1pPr>
          </a:lstStyle>
          <a:p>
            <a:pPr lvl="0"/>
            <a:r>
              <a:rPr lang="fi-FI" dirty="0"/>
              <a:t>HANKE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type="body" idx="19" hasCustomPrompt="1"/>
          </p:nvPr>
        </p:nvSpPr>
        <p:spPr>
          <a:xfrm>
            <a:off x="808449" y="1003068"/>
            <a:ext cx="10880033" cy="8258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Leipäteksti</a:t>
            </a:r>
          </a:p>
        </p:txBody>
      </p:sp>
    </p:spTree>
    <p:extLst>
      <p:ext uri="{BB962C8B-B14F-4D97-AF65-F5344CB8AC3E}">
        <p14:creationId xmlns:p14="http://schemas.microsoft.com/office/powerpoint/2010/main" val="148015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image" Target="../media/image13.jpeg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355600" y="365129"/>
            <a:ext cx="10515600" cy="1325563"/>
          </a:xfrm>
          <a:prstGeom prst="rect">
            <a:avLst/>
          </a:prstGeom>
        </p:spPr>
        <p:txBody>
          <a:bodyPr vert="horz" lIns="91368" tIns="45690" rIns="91368" bIns="45690" rtlCol="0" anchor="ctr">
            <a:normAutofit/>
          </a:bodyPr>
          <a:lstStyle/>
          <a:p>
            <a:r>
              <a:rPr lang="fi-FI" dirty="0"/>
              <a:t>OTSIKKO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355600" y="1825628"/>
            <a:ext cx="10515600" cy="4351339"/>
          </a:xfrm>
          <a:prstGeom prst="rect">
            <a:avLst/>
          </a:prstGeom>
        </p:spPr>
        <p:txBody>
          <a:bodyPr vert="horz" lIns="91368" tIns="45690" rIns="91368" bIns="45690" rtlCol="0">
            <a:normAutofit/>
          </a:bodyPr>
          <a:lstStyle/>
          <a:p>
            <a:pPr lvl="0"/>
            <a:r>
              <a:rPr lang="fi-FI" dirty="0"/>
              <a:t>Leipäteksti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355600" y="6356419"/>
            <a:ext cx="3225800" cy="365125"/>
          </a:xfrm>
          <a:prstGeom prst="rect">
            <a:avLst/>
          </a:prstGeom>
        </p:spPr>
        <p:txBody>
          <a:bodyPr vert="horz" lIns="91368" tIns="45690" rIns="91368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419"/>
            <a:ext cx="4114800" cy="365125"/>
          </a:xfrm>
          <a:prstGeom prst="rect">
            <a:avLst/>
          </a:prstGeom>
        </p:spPr>
        <p:txBody>
          <a:bodyPr vert="horz" lIns="91368" tIns="45690" rIns="91368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65" y="6356419"/>
            <a:ext cx="3337561" cy="365125"/>
          </a:xfrm>
          <a:prstGeom prst="rect">
            <a:avLst/>
          </a:prstGeom>
        </p:spPr>
        <p:txBody>
          <a:bodyPr vert="horz" lIns="91368" tIns="45690" rIns="91368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575" y="365124"/>
            <a:ext cx="713316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4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3625" rtl="0" eaLnBrk="1" latinLnBrk="0" hangingPunct="1">
        <a:lnSpc>
          <a:spcPct val="90000"/>
        </a:lnSpc>
        <a:spcBef>
          <a:spcPct val="0"/>
        </a:spcBef>
        <a:buNone/>
        <a:defRPr sz="4000" kern="1200" spc="-151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0" indent="0" algn="l" defTabSz="913625" rtl="0" eaLnBrk="1" latinLnBrk="0" hangingPunct="1">
        <a:lnSpc>
          <a:spcPct val="100000"/>
        </a:lnSpc>
        <a:spcBef>
          <a:spcPts val="1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22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35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51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59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72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86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02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22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4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5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2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3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4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86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05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2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2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1" y="6377578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14.1.2020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2"/>
            <a:ext cx="46701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800" y="6370370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8092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F6F209B3-7A1E-4648-BD8E-FD1475F5E8A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620735" y="6352140"/>
            <a:ext cx="1009791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8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3" r:id="rId13"/>
    <p:sldLayoutId id="2147483686" r:id="rId14"/>
    <p:sldLayoutId id="2147483744" r:id="rId15"/>
    <p:sldLayoutId id="2147483745" r:id="rId16"/>
  </p:sldLayoutIdLst>
  <p:hf sldNum="0" hdr="0" dt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377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algn="ctr"/>
            <a:endParaRPr lang="fi-FI" sz="1800">
              <a:solidFill>
                <a:srgbClr val="FFFFFF"/>
              </a:solidFill>
            </a:endParaRPr>
          </a:p>
        </p:txBody>
      </p: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355600" y="365129"/>
            <a:ext cx="10515600" cy="1325563"/>
          </a:xfrm>
          <a:prstGeom prst="rect">
            <a:avLst/>
          </a:prstGeom>
        </p:spPr>
        <p:txBody>
          <a:bodyPr vert="horz" lIns="91368" tIns="45690" rIns="91368" bIns="45690" rtlCol="0" anchor="ctr">
            <a:normAutofit/>
          </a:bodyPr>
          <a:lstStyle/>
          <a:p>
            <a:r>
              <a:rPr lang="fi-FI" dirty="0"/>
              <a:t>OTSIKKO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355600" y="1825628"/>
            <a:ext cx="10515600" cy="4351339"/>
          </a:xfrm>
          <a:prstGeom prst="rect">
            <a:avLst/>
          </a:prstGeom>
        </p:spPr>
        <p:txBody>
          <a:bodyPr vert="horz" lIns="91368" tIns="45690" rIns="91368" bIns="45690" rtlCol="0">
            <a:normAutofit/>
          </a:bodyPr>
          <a:lstStyle/>
          <a:p>
            <a:pPr lvl="0"/>
            <a:r>
              <a:rPr lang="fi-FI" dirty="0"/>
              <a:t>Leipäteksti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355600" y="6356419"/>
            <a:ext cx="3225800" cy="365125"/>
          </a:xfrm>
          <a:prstGeom prst="rect">
            <a:avLst/>
          </a:prstGeom>
        </p:spPr>
        <p:txBody>
          <a:bodyPr vert="horz" lIns="91368" tIns="45690" rIns="91368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41760-8162-F54B-A331-5FA3F3A03821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14.1.2020</a:t>
            </a:fld>
            <a:endParaRPr lang="fi-FI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419"/>
            <a:ext cx="4114800" cy="365125"/>
          </a:xfrm>
          <a:prstGeom prst="rect">
            <a:avLst/>
          </a:prstGeom>
        </p:spPr>
        <p:txBody>
          <a:bodyPr vert="horz" lIns="91368" tIns="45690" rIns="91368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65" y="6356419"/>
            <a:ext cx="3337561" cy="365125"/>
          </a:xfrm>
          <a:prstGeom prst="rect">
            <a:avLst/>
          </a:prstGeom>
        </p:spPr>
        <p:txBody>
          <a:bodyPr vert="horz" lIns="91368" tIns="45690" rIns="91368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17564-5E0E-E447-B4A1-9E7D22E68377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575" y="365124"/>
            <a:ext cx="713316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1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xStyles>
    <p:titleStyle>
      <a:lvl1pPr algn="l" defTabSz="913625" rtl="0" eaLnBrk="1" latinLnBrk="0" hangingPunct="1">
        <a:lnSpc>
          <a:spcPct val="90000"/>
        </a:lnSpc>
        <a:spcBef>
          <a:spcPct val="0"/>
        </a:spcBef>
        <a:buNone/>
        <a:defRPr sz="4000" kern="1200" spc="-151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0" indent="0" algn="l" defTabSz="913625" rtl="0" eaLnBrk="1" latinLnBrk="0" hangingPunct="1">
        <a:lnSpc>
          <a:spcPct val="100000"/>
        </a:lnSpc>
        <a:spcBef>
          <a:spcPts val="1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22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35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51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59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72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86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02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22" indent="-228405" algn="l" defTabSz="91362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4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5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2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3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4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86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05" algn="l" defTabSz="9136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D55021F1-D82D-44B7-8E29-36DFF84509B9}"/>
              </a:ext>
            </a:extLst>
          </p:cNvPr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B40863-4218-490C-9DD3-BAA9D4919B17}"/>
              </a:ext>
            </a:extLst>
          </p:cNvPr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DC92C78-6589-4572-9208-8F98971FF82D}"/>
              </a:ext>
            </a:extLst>
          </p:cNvPr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D5FE5E-3160-4EF1-AE7F-89510829EA4F}"/>
              </a:ext>
            </a:extLst>
          </p:cNvPr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01C1EF5-104E-48CF-A53D-8EA713C1024B}"/>
              </a:ext>
            </a:extLst>
          </p:cNvPr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F0F682-B1D4-4CF6-B39F-4F6A3050170E}"/>
              </a:ext>
            </a:extLst>
          </p:cNvPr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45585" y="452439"/>
            <a:ext cx="940858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perustyyl. napsautt.</a:t>
            </a:r>
            <a:endParaRPr lang="en-US" altLang="fi-FI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2784" y="2052638"/>
            <a:ext cx="8949267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tekstin perustyylejä</a:t>
            </a:r>
          </a:p>
          <a:p>
            <a:pPr lvl="1"/>
            <a:r>
              <a:rPr lang="fi-FI" altLang="fi-FI" smtClean="0"/>
              <a:t>toinen taso</a:t>
            </a:r>
          </a:p>
          <a:p>
            <a:pPr lvl="2"/>
            <a:r>
              <a:rPr lang="fi-FI" altLang="fi-FI" smtClean="0"/>
              <a:t>kolmas taso</a:t>
            </a:r>
          </a:p>
          <a:p>
            <a:pPr lvl="3"/>
            <a:r>
              <a:rPr lang="fi-FI" altLang="fi-FI" smtClean="0"/>
              <a:t>neljäs taso</a:t>
            </a:r>
          </a:p>
          <a:p>
            <a:pPr lvl="4"/>
            <a:r>
              <a:rPr lang="fi-FI" altLang="fi-FI" smtClean="0"/>
              <a:t>viides taso</a:t>
            </a:r>
            <a:endParaRPr lang="en-US" altLang="fi-FI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AFD78-07F5-470B-9714-E2C5226BC1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157884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8131E-58EB-4601-B744-2DC8161B4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8954294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0610D-589F-4759-947A-218F8CE41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4733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801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D9B543-7222-42FC-ADF1-F4C2FC4AB2B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3146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</p:sldLayoutIdLst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perustyyl. napsautt.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tekstin perustyylejä napsauttamalla</a:t>
            </a:r>
          </a:p>
          <a:p>
            <a:pPr lvl="1"/>
            <a:r>
              <a:rPr lang="fi-FI" altLang="fi-FI" smtClean="0"/>
              <a:t>toinen taso</a:t>
            </a:r>
          </a:p>
          <a:p>
            <a:pPr lvl="2"/>
            <a:r>
              <a:rPr lang="fi-FI" altLang="fi-FI" smtClean="0"/>
              <a:t>kolmas taso</a:t>
            </a:r>
          </a:p>
          <a:p>
            <a:pPr lvl="3"/>
            <a:r>
              <a:rPr lang="fi-FI" altLang="fi-FI" smtClean="0"/>
              <a:t>neljäs taso</a:t>
            </a:r>
          </a:p>
          <a:p>
            <a:pPr lvl="4"/>
            <a:r>
              <a:rPr lang="fi-FI" altLang="fi-FI" smtClean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E1D2423-A033-4CAE-9CF5-EA9830D9B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7E549C7-9033-4890-AFC6-56EC5FE9914F}" type="datetimeFigureOut">
              <a:rPr lang="fi-FI"/>
              <a:pPr>
                <a:defRPr/>
              </a:pPr>
              <a:t>14.1.2020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B7E13FF-6203-4E6A-9444-A3402A71A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02985F-9F51-47D8-ADB5-54EBD500B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B38DF2-0EB8-4722-A33A-BE293609976B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0720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emf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emf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3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03" y="4363168"/>
            <a:ext cx="1577340" cy="4762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6AB16-D494-4DA8-A115-8F51AF8E47A4}"/>
              </a:ext>
            </a:extLst>
          </p:cNvPr>
          <p:cNvSpPr txBox="1"/>
          <p:nvPr/>
        </p:nvSpPr>
        <p:spPr>
          <a:xfrm>
            <a:off x="8989403" y="4839419"/>
            <a:ext cx="2743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Kuopion lukiokoulutus</a:t>
            </a:r>
          </a:p>
          <a:p>
            <a:r>
              <a:rPr lang="fi-FI" dirty="0">
                <a:solidFill>
                  <a:schemeClr val="bg1"/>
                </a:solidFill>
                <a:ea typeface="Verdana"/>
                <a:cs typeface="Verdana"/>
              </a:rPr>
              <a:t>Jukka Sormunen lukio-opetuspäällikkö</a:t>
            </a:r>
          </a:p>
          <a:p>
            <a:r>
              <a:rPr lang="fi-FI" dirty="0">
                <a:solidFill>
                  <a:srgbClr val="FFFF00"/>
                </a:solidFill>
                <a:ea typeface="Verdana"/>
                <a:cs typeface="Verdana"/>
              </a:rPr>
              <a:t>haelukioon.fi</a:t>
            </a:r>
          </a:p>
        </p:txBody>
      </p:sp>
    </p:spTree>
    <p:extLst>
      <p:ext uri="{BB962C8B-B14F-4D97-AF65-F5344CB8AC3E}">
        <p14:creationId xmlns:p14="http://schemas.microsoft.com/office/powerpoint/2010/main" val="22326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 txBox="1">
            <a:spLocks/>
          </p:cNvSpPr>
          <p:nvPr/>
        </p:nvSpPr>
        <p:spPr>
          <a:xfrm>
            <a:off x="426723" y="315372"/>
            <a:ext cx="11431904" cy="1125241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fi-FI" b="1" dirty="0"/>
              <a:t>Miten lukioiden toimintakulttuuria </a:t>
            </a:r>
          </a:p>
          <a:p>
            <a:pPr algn="ctr"/>
            <a:r>
              <a:rPr lang="fi-FI" b="1" dirty="0"/>
              <a:t>kehitetään että onnistumme?</a:t>
            </a:r>
          </a:p>
        </p:txBody>
      </p:sp>
      <p:cxnSp>
        <p:nvCxnSpPr>
          <p:cNvPr id="5" name="Suora yhdysviiva 4"/>
          <p:cNvCxnSpPr/>
          <p:nvPr/>
        </p:nvCxnSpPr>
        <p:spPr>
          <a:xfrm flipV="1">
            <a:off x="0" y="6276975"/>
            <a:ext cx="12192000" cy="2939"/>
          </a:xfrm>
          <a:prstGeom prst="line">
            <a:avLst/>
          </a:prstGeom>
          <a:ln w="25400">
            <a:solidFill>
              <a:srgbClr val="F0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uva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498" y="6489458"/>
            <a:ext cx="825543" cy="190511"/>
          </a:xfrm>
          <a:prstGeom prst="rect">
            <a:avLst/>
          </a:prstGeom>
        </p:spPr>
      </p:pic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6C63B03F-C7F0-4624-88C0-74327DEC834A}"/>
              </a:ext>
            </a:extLst>
          </p:cNvPr>
          <p:cNvSpPr txBox="1">
            <a:spLocks/>
          </p:cNvSpPr>
          <p:nvPr/>
        </p:nvSpPr>
        <p:spPr>
          <a:xfrm>
            <a:off x="426723" y="1440611"/>
            <a:ext cx="11541317" cy="45315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i-FI" sz="2800" dirty="0"/>
              <a:t>Lukioiden toimintakulttuurissa painotetaan yhä vahvemmin opiskelijoiden osallisuutta, yhteistyötä, yhteisöllisyyttä ja monimuotoisuutta. </a:t>
            </a:r>
            <a:r>
              <a:rPr lang="fi-FI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Opiskelijakuntatyö</a:t>
            </a:r>
          </a:p>
          <a:p>
            <a:pPr>
              <a:spcBef>
                <a:spcPts val="1800"/>
              </a:spcBef>
            </a:pPr>
            <a:r>
              <a:rPr lang="fi-FI" sz="2800" dirty="0"/>
              <a:t>Samalla otetaan huomioon opiskelijoiden yksilölliset tarpeet. </a:t>
            </a:r>
            <a:r>
              <a:rPr lang="fi-FI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Erityisopetus, monimuoto-opetus</a:t>
            </a:r>
          </a:p>
          <a:p>
            <a:pPr>
              <a:spcBef>
                <a:spcPts val="1800"/>
              </a:spcBef>
            </a:pPr>
            <a:r>
              <a:rPr lang="fi-FI" sz="2800" dirty="0"/>
              <a:t>Lisäksi lukio-opintojen opiskelijalähtöisyys ja opintojen henkilökohtaistaminen vahvistuvat, jolloin opiskelumotivaatio ja opintojen mielekkyys kasvavat. </a:t>
            </a:r>
            <a:r>
              <a:rPr lang="fi-FI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Opinto-ohjaus </a:t>
            </a:r>
            <a:r>
              <a:rPr lang="fi-FI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(RSMP)</a:t>
            </a:r>
            <a:endParaRPr lang="fi-FI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491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17" y="3067359"/>
            <a:ext cx="7435171" cy="3790643"/>
          </a:xfrm>
          <a:prstGeom prst="rect">
            <a:avLst/>
          </a:prstGeom>
        </p:spPr>
      </p:pic>
      <p:sp>
        <p:nvSpPr>
          <p:cNvPr id="15" name="Alaotsikko 2"/>
          <p:cNvSpPr txBox="1">
            <a:spLocks/>
          </p:cNvSpPr>
          <p:nvPr/>
        </p:nvSpPr>
        <p:spPr>
          <a:xfrm>
            <a:off x="5244313" y="6374868"/>
            <a:ext cx="6954177" cy="6470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376" tIns="45695" rIns="91376" bIns="35979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400" b="1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fi-F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Opitaan YHDESSÄ tekemistä</a:t>
            </a:r>
            <a:endParaRPr lang="fi-FI" sz="2000" i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/>
            </a:endParaRPr>
          </a:p>
        </p:txBody>
      </p:sp>
      <p:pic>
        <p:nvPicPr>
          <p:cNvPr id="11" name="Kuvan paikkamerkki 11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813"/>
          <a:stretch>
            <a:fillRect/>
          </a:stretch>
        </p:blipFill>
        <p:spPr>
          <a:xfrm>
            <a:off x="0" y="3"/>
            <a:ext cx="5171440" cy="6858000"/>
          </a:xfrm>
        </p:spPr>
      </p:pic>
      <p:sp>
        <p:nvSpPr>
          <p:cNvPr id="13" name="Suorakulmio 12"/>
          <p:cNvSpPr/>
          <p:nvPr/>
        </p:nvSpPr>
        <p:spPr>
          <a:xfrm>
            <a:off x="5171441" y="5"/>
            <a:ext cx="7018972" cy="183742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8" rIns="91404" bIns="45708" rtlCol="0" anchor="ctr"/>
          <a:lstStyle/>
          <a:p>
            <a:pPr algn="ctr" defTabSz="914010">
              <a:spcBef>
                <a:spcPts val="500"/>
              </a:spcBef>
              <a:defRPr/>
            </a:pPr>
            <a:endParaRPr lang="fi-FI" sz="800" dirty="0">
              <a:solidFill>
                <a:srgbClr val="000000"/>
              </a:solidFill>
              <a:latin typeface="Verdana" panose="020B0604030504040204"/>
            </a:endParaRPr>
          </a:p>
        </p:txBody>
      </p:sp>
      <p:sp>
        <p:nvSpPr>
          <p:cNvPr id="16" name="Alaotsikko 2"/>
          <p:cNvSpPr txBox="1">
            <a:spLocks/>
          </p:cNvSpPr>
          <p:nvPr/>
        </p:nvSpPr>
        <p:spPr>
          <a:xfrm>
            <a:off x="329618" y="1902381"/>
            <a:ext cx="3658367" cy="31861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376" tIns="45695" rIns="91376" bIns="35979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400" b="1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fi-FI" sz="2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YHTEINEN TULEVAISUUS?</a:t>
            </a:r>
            <a:endParaRPr lang="fi-FI" sz="2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977" y="1091498"/>
            <a:ext cx="3371850" cy="34525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Alaotsikko 2"/>
          <p:cNvSpPr txBox="1">
            <a:spLocks/>
          </p:cNvSpPr>
          <p:nvPr/>
        </p:nvSpPr>
        <p:spPr>
          <a:xfrm>
            <a:off x="5373384" y="77450"/>
            <a:ext cx="6986982" cy="12279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376" tIns="45695" rIns="91376" bIns="35979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400" b="1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i-FI" sz="3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Lukio-opetuksen </a:t>
            </a:r>
            <a:r>
              <a:rPr lang="fi-FI" sz="3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tulevaisuuden mahdollisuudet</a:t>
            </a:r>
            <a:endParaRPr lang="fi-FI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3765422825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335839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fi-FI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Pohjois</a:t>
            </a:r>
            <a:r>
              <a:rPr lang="fi-FI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-Savon lukio-opetus </a:t>
            </a:r>
            <a:r>
              <a:rPr lang="fi-FI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valtakunnallisen verkko-oppimisen kehittäjäyhteisön </a:t>
            </a:r>
            <a:r>
              <a:rPr lang="fi-FI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kotipesä (Luke-verkko)</a:t>
            </a:r>
            <a:endParaRPr lang="fi-FI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uora yhdysviiva 4"/>
          <p:cNvCxnSpPr/>
          <p:nvPr/>
        </p:nvCxnSpPr>
        <p:spPr>
          <a:xfrm flipV="1">
            <a:off x="0" y="6276975"/>
            <a:ext cx="12192000" cy="2939"/>
          </a:xfrm>
          <a:prstGeom prst="line">
            <a:avLst/>
          </a:prstGeom>
          <a:ln w="25400">
            <a:solidFill>
              <a:srgbClr val="F0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uva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498" y="6489458"/>
            <a:ext cx="825543" cy="190511"/>
          </a:xfrm>
          <a:prstGeom prst="rect">
            <a:avLst/>
          </a:prstGeom>
        </p:spPr>
      </p:pic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6C63B03F-C7F0-4624-88C0-74327DEC834A}"/>
              </a:ext>
            </a:extLst>
          </p:cNvPr>
          <p:cNvSpPr txBox="1">
            <a:spLocks/>
          </p:cNvSpPr>
          <p:nvPr/>
        </p:nvSpPr>
        <p:spPr>
          <a:xfrm>
            <a:off x="426724" y="1335841"/>
            <a:ext cx="11541317" cy="45315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800" dirty="0"/>
              <a:t>tulevaisuudessa tarvittavan verkko-oppimisen osaamisen varmistaminen</a:t>
            </a:r>
          </a:p>
          <a:p>
            <a:pPr lvl="3"/>
            <a:r>
              <a:rPr lang="fi-FI" sz="1600" dirty="0"/>
              <a:t>saumatonta yhteistyötä toisen asteen oppilaitosten, korkeakoulujen ja yrityselämän kanssa</a:t>
            </a:r>
          </a:p>
          <a:p>
            <a:pPr lvl="3"/>
            <a:r>
              <a:rPr lang="fi-FI" sz="1600" dirty="0"/>
              <a:t>tarvelähtöinen täydennyskoulutus ja verkostossa olevien vahvuuksien tukeminen</a:t>
            </a:r>
          </a:p>
          <a:p>
            <a:r>
              <a:rPr lang="fi-FI" sz="2800" dirty="0"/>
              <a:t>verkko-oppimisen teknologioiden ja pedagogisten mallien ennakointi </a:t>
            </a:r>
          </a:p>
          <a:p>
            <a:pPr lvl="3"/>
            <a:r>
              <a:rPr lang="fi-FI" sz="1600" dirty="0"/>
              <a:t>hankerahoitusten hyödyntäminen ja hankeosaamisen lisääminen</a:t>
            </a:r>
          </a:p>
          <a:p>
            <a:r>
              <a:rPr lang="fi-FI" dirty="0"/>
              <a:t> </a:t>
            </a:r>
            <a:r>
              <a:rPr lang="fi-FI" sz="2800" dirty="0"/>
              <a:t>keskeisiä palveluja </a:t>
            </a:r>
          </a:p>
          <a:p>
            <a:pPr lvl="3"/>
            <a:r>
              <a:rPr lang="fi-FI" sz="1600" dirty="0">
                <a:ea typeface="ＭＳ Ｐゴシック" pitchFamily="34" charset="-128"/>
              </a:rPr>
              <a:t>valtakunnallinen verkko-opetustarjonta toiselle asteelle</a:t>
            </a:r>
          </a:p>
          <a:p>
            <a:pPr lvl="3"/>
            <a:r>
              <a:rPr lang="fi-FI" sz="1600" dirty="0">
                <a:ea typeface="ＭＳ Ｐゴシック" pitchFamily="34" charset="-128"/>
              </a:rPr>
              <a:t>verkkosisältöjen tuottaminen yhteistyössä alan ammattilaisten kanssa</a:t>
            </a:r>
          </a:p>
          <a:p>
            <a:pPr lvl="3"/>
            <a:r>
              <a:rPr lang="fi-FI" sz="1600" dirty="0">
                <a:ea typeface="ＭＳ Ｐゴシック" pitchFamily="34" charset="-128"/>
              </a:rPr>
              <a:t>kustannustehokas koulutuksen ja materiaalin </a:t>
            </a:r>
            <a:r>
              <a:rPr lang="fi-FI" sz="1600" dirty="0" smtClean="0">
                <a:ea typeface="ＭＳ Ｐゴシック" pitchFamily="34" charset="-128"/>
              </a:rPr>
              <a:t>jakaminen</a:t>
            </a:r>
          </a:p>
          <a:p>
            <a:pPr lvl="3"/>
            <a:r>
              <a:rPr lang="fi-FI" sz="1600" dirty="0">
                <a:ea typeface="ＭＳ Ｐゴシック" pitchFamily="34" charset="-128"/>
              </a:rPr>
              <a:t>l</a:t>
            </a:r>
            <a:r>
              <a:rPr lang="fi-FI" sz="1600" dirty="0" smtClean="0">
                <a:ea typeface="ＭＳ Ｐゴシック" pitchFamily="34" charset="-128"/>
              </a:rPr>
              <a:t>ukioiden lainaamotoiminta</a:t>
            </a:r>
          </a:p>
          <a:p>
            <a:pPr lvl="3"/>
            <a:r>
              <a:rPr lang="fi-FI" sz="1600" dirty="0" smtClean="0">
                <a:ea typeface="ＭＳ Ｐゴシック" pitchFamily="34" charset="-128"/>
              </a:rPr>
              <a:t>lukiolaisten hyvinvoinnin tukipalvelut (School Day </a:t>
            </a:r>
            <a:r>
              <a:rPr lang="fi-FI" sz="1600" dirty="0" err="1" smtClean="0">
                <a:ea typeface="ＭＳ Ｐゴシック" pitchFamily="34" charset="-128"/>
              </a:rPr>
              <a:t>Wellbeing</a:t>
            </a:r>
            <a:r>
              <a:rPr lang="fi-FI" sz="1600" dirty="0">
                <a:ea typeface="ＭＳ Ｐゴシック" pitchFamily="34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150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/>
          <p:cNvSpPr/>
          <p:nvPr/>
        </p:nvSpPr>
        <p:spPr>
          <a:xfrm>
            <a:off x="3907467" y="1280313"/>
            <a:ext cx="4077014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Suurten kaupunkien ykkössija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Imago 2017 -tutkimuksessa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5478669" y="6117087"/>
            <a:ext cx="1630791" cy="425321"/>
          </a:xfrm>
          <a:prstGeom prst="rect">
            <a:avLst/>
          </a:prstGeom>
          <a:noFill/>
        </p:spPr>
        <p:txBody>
          <a:bodyPr wrap="square" lIns="55447" tIns="27724" rIns="55447" bIns="27724" rtlCol="0">
            <a:spAutoFit/>
          </a:bodyPr>
          <a:lstStyle/>
          <a:p>
            <a:pPr algn="ctr" defTabSz="277226">
              <a:defRPr/>
            </a:pPr>
            <a:r>
              <a:rPr lang="fi-FI" sz="1200" b="1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4320 km</a:t>
            </a:r>
            <a:r>
              <a:rPr lang="fi-FI" sz="1200" b="1" baseline="30000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fi-FI" sz="1200" b="1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 defTabSz="277226">
              <a:defRPr/>
            </a:pPr>
            <a:r>
              <a:rPr lang="fi-FI" sz="1200" b="1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PINTA-ALA</a:t>
            </a:r>
          </a:p>
        </p:txBody>
      </p:sp>
      <p:sp>
        <p:nvSpPr>
          <p:cNvPr id="11" name="Otsikko 1"/>
          <p:cNvSpPr txBox="1">
            <a:spLocks/>
          </p:cNvSpPr>
          <p:nvPr/>
        </p:nvSpPr>
        <p:spPr>
          <a:xfrm>
            <a:off x="2" y="372095"/>
            <a:ext cx="12190412" cy="693116"/>
          </a:xfrm>
          <a:prstGeom prst="rect">
            <a:avLst/>
          </a:prstGeom>
        </p:spPr>
        <p:txBody>
          <a:bodyPr lIns="55447" tIns="27724" rIns="55447" bIns="27724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fi-FI" sz="4900" b="1" spc="-151" dirty="0">
                <a:solidFill>
                  <a:srgbClr val="F01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KUOPIO FAKTAT &amp; LUVUT</a:t>
            </a:r>
          </a:p>
        </p:txBody>
      </p:sp>
      <p:sp>
        <p:nvSpPr>
          <p:cNvPr id="22" name="Tekstiruutu 21"/>
          <p:cNvSpPr txBox="1"/>
          <p:nvPr/>
        </p:nvSpPr>
        <p:spPr>
          <a:xfrm>
            <a:off x="10232662" y="6117616"/>
            <a:ext cx="1429577" cy="425321"/>
          </a:xfrm>
          <a:prstGeom prst="rect">
            <a:avLst/>
          </a:prstGeom>
          <a:noFill/>
        </p:spPr>
        <p:txBody>
          <a:bodyPr wrap="square" lIns="55447" tIns="27724" rIns="55447" bIns="27724" rtlCol="0">
            <a:spAutoFit/>
          </a:bodyPr>
          <a:lstStyle/>
          <a:p>
            <a:pPr algn="ctr" defTabSz="277226">
              <a:defRPr/>
            </a:pPr>
            <a:r>
              <a:rPr lang="fi-FI" sz="1200" b="1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6340 km</a:t>
            </a:r>
          </a:p>
          <a:p>
            <a:pPr algn="ctr" defTabSz="277226">
              <a:defRPr/>
            </a:pPr>
            <a:r>
              <a:rPr lang="fi-FI" sz="1200" b="1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RANTAVIIVAA</a:t>
            </a:r>
          </a:p>
        </p:txBody>
      </p:sp>
      <p:sp>
        <p:nvSpPr>
          <p:cNvPr id="23" name="Tekstiruutu 22"/>
          <p:cNvSpPr txBox="1"/>
          <p:nvPr/>
        </p:nvSpPr>
        <p:spPr>
          <a:xfrm>
            <a:off x="8619187" y="6117615"/>
            <a:ext cx="1596844" cy="425321"/>
          </a:xfrm>
          <a:prstGeom prst="rect">
            <a:avLst/>
          </a:prstGeom>
          <a:noFill/>
        </p:spPr>
        <p:txBody>
          <a:bodyPr wrap="square" lIns="55447" tIns="27724" rIns="55447" bIns="27724" rtlCol="0">
            <a:spAutoFit/>
          </a:bodyPr>
          <a:lstStyle/>
          <a:p>
            <a:pPr algn="ctr" defTabSz="277226">
              <a:defRPr/>
            </a:pPr>
            <a:r>
              <a:rPr lang="fi-FI" sz="1200" b="1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JÄRVEN YMPÄRÖIMÄ</a:t>
            </a:r>
          </a:p>
        </p:txBody>
      </p:sp>
      <p:sp>
        <p:nvSpPr>
          <p:cNvPr id="49" name="Tekstiruutu 48"/>
          <p:cNvSpPr txBox="1"/>
          <p:nvPr/>
        </p:nvSpPr>
        <p:spPr>
          <a:xfrm>
            <a:off x="1794472" y="6114983"/>
            <a:ext cx="1266395" cy="425321"/>
          </a:xfrm>
          <a:prstGeom prst="rect">
            <a:avLst/>
          </a:prstGeom>
          <a:noFill/>
        </p:spPr>
        <p:txBody>
          <a:bodyPr wrap="square" lIns="55447" tIns="27724" rIns="55447" bIns="27724" rtlCol="0">
            <a:spAutoFit/>
          </a:bodyPr>
          <a:lstStyle/>
          <a:p>
            <a:pPr algn="ctr" defTabSz="277226">
              <a:defRPr/>
            </a:pPr>
            <a:r>
              <a:rPr lang="fi-FI" sz="1200" b="1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118 200</a:t>
            </a:r>
          </a:p>
          <a:p>
            <a:pPr algn="ctr" defTabSz="277226">
              <a:defRPr/>
            </a:pPr>
            <a:r>
              <a:rPr lang="fi-FI" sz="1200" b="1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VÄKILUKU</a:t>
            </a:r>
          </a:p>
        </p:txBody>
      </p:sp>
      <p:sp>
        <p:nvSpPr>
          <p:cNvPr id="51" name="Tekstiruutu 50"/>
          <p:cNvSpPr txBox="1"/>
          <p:nvPr/>
        </p:nvSpPr>
        <p:spPr>
          <a:xfrm>
            <a:off x="7063565" y="6114692"/>
            <a:ext cx="1562771" cy="425321"/>
          </a:xfrm>
          <a:prstGeom prst="rect">
            <a:avLst/>
          </a:prstGeom>
          <a:noFill/>
        </p:spPr>
        <p:txBody>
          <a:bodyPr wrap="square" lIns="55447" tIns="27724" rIns="55447" bIns="27724" rtlCol="0">
            <a:spAutoFit/>
          </a:bodyPr>
          <a:lstStyle/>
          <a:p>
            <a:pPr algn="ctr" defTabSz="277226">
              <a:defRPr/>
            </a:pPr>
            <a:r>
              <a:rPr lang="fi-FI" sz="1200" b="1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 km</a:t>
            </a:r>
            <a:r>
              <a:rPr lang="fi-FI" sz="1200" b="1" baseline="30000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fi-FI" sz="1200" b="1" dirty="0">
              <a:solidFill>
                <a:srgbClr val="F01E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277226">
              <a:defRPr/>
            </a:pPr>
            <a:r>
              <a:rPr lang="fi-FI" sz="1200" b="1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ASUKASTIHEYS</a:t>
            </a:r>
          </a:p>
        </p:txBody>
      </p:sp>
      <p:grpSp>
        <p:nvGrpSpPr>
          <p:cNvPr id="16" name="Ryhmä 15"/>
          <p:cNvGrpSpPr/>
          <p:nvPr/>
        </p:nvGrpSpPr>
        <p:grpSpPr>
          <a:xfrm>
            <a:off x="203695" y="1496183"/>
            <a:ext cx="4172340" cy="3833600"/>
            <a:chOff x="3554398" y="1720958"/>
            <a:chExt cx="4172340" cy="3833600"/>
          </a:xfrm>
          <a:solidFill>
            <a:srgbClr val="92D05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4" name="Ellipsi 43"/>
            <p:cNvSpPr/>
            <p:nvPr/>
          </p:nvSpPr>
          <p:spPr>
            <a:xfrm>
              <a:off x="3554398" y="1720958"/>
              <a:ext cx="4172340" cy="3833600"/>
            </a:xfrm>
            <a:prstGeom prst="ellipse">
              <a:avLst/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55447" tIns="27724" rIns="55447" bIns="27724" rtlCol="0" anchor="ctr"/>
            <a:lstStyle/>
            <a:p>
              <a:pPr algn="ctr" defTabSz="277226">
                <a:defRPr/>
              </a:pPr>
              <a:endParaRPr lang="fi-FI" sz="110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Tekstiruutu 65"/>
            <p:cNvSpPr txBox="1"/>
            <p:nvPr/>
          </p:nvSpPr>
          <p:spPr>
            <a:xfrm>
              <a:off x="5094310" y="4877985"/>
              <a:ext cx="1525621" cy="425321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100</a:t>
              </a: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eri kansallisuutta</a:t>
              </a:r>
            </a:p>
          </p:txBody>
        </p:sp>
        <p:sp>
          <p:nvSpPr>
            <p:cNvPr id="67" name="Tekstiruutu 66"/>
            <p:cNvSpPr txBox="1"/>
            <p:nvPr/>
          </p:nvSpPr>
          <p:spPr>
            <a:xfrm>
              <a:off x="6177219" y="3908007"/>
              <a:ext cx="1233504" cy="609987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23 % </a:t>
              </a:r>
            </a:p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ihmisistä asuu maaseuduilla</a:t>
              </a:r>
            </a:p>
          </p:txBody>
        </p:sp>
        <p:sp>
          <p:nvSpPr>
            <p:cNvPr id="69" name="Tekstiruutu 68"/>
            <p:cNvSpPr txBox="1"/>
            <p:nvPr/>
          </p:nvSpPr>
          <p:spPr>
            <a:xfrm>
              <a:off x="3705457" y="2753363"/>
              <a:ext cx="1546525" cy="609987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Merkittävin</a:t>
              </a:r>
            </a:p>
            <a:p>
              <a:pPr algn="ctr" defTabSz="277226">
                <a:defRPr/>
              </a:pP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kesämökkikunta</a:t>
              </a:r>
            </a:p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(10 700)</a:t>
              </a:r>
            </a:p>
          </p:txBody>
        </p:sp>
        <p:sp>
          <p:nvSpPr>
            <p:cNvPr id="70" name="Tekstiruutu 69"/>
            <p:cNvSpPr txBox="1"/>
            <p:nvPr/>
          </p:nvSpPr>
          <p:spPr>
            <a:xfrm>
              <a:off x="5000269" y="3241211"/>
              <a:ext cx="1422283" cy="609987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- 40 % </a:t>
              </a:r>
            </a:p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</a:t>
              </a:r>
              <a:r>
                <a:rPr lang="fi-FI" sz="1200" baseline="-25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tavoite</a:t>
              </a:r>
            </a:p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2020 mennessä</a:t>
              </a:r>
            </a:p>
          </p:txBody>
        </p:sp>
        <p:sp>
          <p:nvSpPr>
            <p:cNvPr id="71" name="Tekstiruutu 70"/>
            <p:cNvSpPr txBox="1"/>
            <p:nvPr/>
          </p:nvSpPr>
          <p:spPr>
            <a:xfrm>
              <a:off x="3646077" y="3578927"/>
              <a:ext cx="1458929" cy="794653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Yksi parhaimmista ympäristöistä </a:t>
              </a: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lapsille</a:t>
              </a:r>
            </a:p>
          </p:txBody>
        </p:sp>
        <p:sp>
          <p:nvSpPr>
            <p:cNvPr id="72" name="Tekstiruutu 71"/>
            <p:cNvSpPr txBox="1"/>
            <p:nvPr/>
          </p:nvSpPr>
          <p:spPr>
            <a:xfrm>
              <a:off x="5088405" y="2401221"/>
              <a:ext cx="1146228" cy="609987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PARAS KAUPUNKI ASUA</a:t>
              </a:r>
              <a:endParaRPr lang="fi-FI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Tekstiruutu 72"/>
            <p:cNvSpPr txBox="1"/>
            <p:nvPr/>
          </p:nvSpPr>
          <p:spPr>
            <a:xfrm>
              <a:off x="4866813" y="4136123"/>
              <a:ext cx="1241084" cy="609987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3000</a:t>
              </a: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ulkomaalaista asukasta</a:t>
              </a:r>
            </a:p>
          </p:txBody>
        </p:sp>
        <p:sp>
          <p:nvSpPr>
            <p:cNvPr id="74" name="Tekstiruutu 73"/>
            <p:cNvSpPr txBox="1"/>
            <p:nvPr/>
          </p:nvSpPr>
          <p:spPr>
            <a:xfrm>
              <a:off x="6251999" y="2753363"/>
              <a:ext cx="1294948" cy="794653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77 % </a:t>
              </a:r>
            </a:p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ihmisistä elää kaupunki-ympäristössä</a:t>
              </a:r>
            </a:p>
          </p:txBody>
        </p:sp>
        <p:sp>
          <p:nvSpPr>
            <p:cNvPr id="55" name="Tekstiruutu 54"/>
            <p:cNvSpPr txBox="1"/>
            <p:nvPr/>
          </p:nvSpPr>
          <p:spPr>
            <a:xfrm>
              <a:off x="4488654" y="1872481"/>
              <a:ext cx="2300313" cy="425321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24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ASUMINEN</a:t>
              </a:r>
            </a:p>
          </p:txBody>
        </p:sp>
      </p:grpSp>
      <p:sp>
        <p:nvSpPr>
          <p:cNvPr id="42" name="Ellipsi 41"/>
          <p:cNvSpPr/>
          <p:nvPr/>
        </p:nvSpPr>
        <p:spPr>
          <a:xfrm>
            <a:off x="4129345" y="2357363"/>
            <a:ext cx="3755201" cy="3482635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55447" tIns="27724" rIns="55447" bIns="27724" rtlCol="0" anchor="ctr"/>
          <a:lstStyle/>
          <a:p>
            <a:pPr algn="ctr" defTabSz="277226">
              <a:defRPr/>
            </a:pPr>
            <a:endParaRPr lang="fi-FI" sz="110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ekstiruutu 52"/>
          <p:cNvSpPr txBox="1"/>
          <p:nvPr/>
        </p:nvSpPr>
        <p:spPr>
          <a:xfrm>
            <a:off x="4869845" y="2572465"/>
            <a:ext cx="2300313" cy="4253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55447" tIns="27724" rIns="55447" bIns="27724" rtlCol="0">
            <a:spAutoFit/>
          </a:bodyPr>
          <a:lstStyle/>
          <a:p>
            <a:pPr algn="ctr" defTabSz="277226">
              <a:defRPr/>
            </a:pPr>
            <a:r>
              <a:rPr lang="fi-FI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KOULUTUS</a:t>
            </a:r>
          </a:p>
        </p:txBody>
      </p:sp>
      <p:sp>
        <p:nvSpPr>
          <p:cNvPr id="46" name="Tekstiruutu 45"/>
          <p:cNvSpPr txBox="1"/>
          <p:nvPr/>
        </p:nvSpPr>
        <p:spPr>
          <a:xfrm>
            <a:off x="6015777" y="4348112"/>
            <a:ext cx="1564537" cy="60998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55447" tIns="27724" rIns="55447" bIns="27724" rtlCol="0">
            <a:spAutoFit/>
          </a:bodyPr>
          <a:lstStyle/>
          <a:p>
            <a:pPr algn="ctr" defTabSz="2772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1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76 %:lla </a:t>
            </a:r>
            <a:r>
              <a:rPr lang="fi-FI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peruskoulun jälkeinen tutkinto  </a:t>
            </a:r>
          </a:p>
        </p:txBody>
      </p:sp>
      <p:sp>
        <p:nvSpPr>
          <p:cNvPr id="47" name="Tekstiruutu 46"/>
          <p:cNvSpPr txBox="1"/>
          <p:nvPr/>
        </p:nvSpPr>
        <p:spPr>
          <a:xfrm>
            <a:off x="4539412" y="3628094"/>
            <a:ext cx="2889313" cy="5792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55447" tIns="27724" rIns="55447" bIns="27724" rtlCol="0">
            <a:spAutoFit/>
          </a:bodyPr>
          <a:lstStyle/>
          <a:p>
            <a:pPr algn="ctr" defTabSz="2772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1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Englanninkielinen koulupolku </a:t>
            </a:r>
            <a:r>
              <a:rPr lang="fi-FI" sz="11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päiväkodista korkea-asteen koulutukseen</a:t>
            </a:r>
          </a:p>
        </p:txBody>
      </p:sp>
      <p:sp>
        <p:nvSpPr>
          <p:cNvPr id="48" name="Tekstiruutu 47"/>
          <p:cNvSpPr txBox="1"/>
          <p:nvPr/>
        </p:nvSpPr>
        <p:spPr>
          <a:xfrm>
            <a:off x="4664302" y="3077349"/>
            <a:ext cx="2679759" cy="40993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55447" tIns="27724" rIns="55447" bIns="27724" rtlCol="0">
            <a:spAutoFit/>
          </a:bodyPr>
          <a:lstStyle/>
          <a:p>
            <a:pPr algn="ctr" defTabSz="2772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1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Koulutuskaupunki</a:t>
            </a:r>
          </a:p>
          <a:p>
            <a:pPr algn="ctr" defTabSz="2772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11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erinomaiset opiskelumahdollisuudet</a:t>
            </a:r>
          </a:p>
        </p:txBody>
      </p:sp>
      <p:sp>
        <p:nvSpPr>
          <p:cNvPr id="52" name="Tekstiruutu 51"/>
          <p:cNvSpPr txBox="1"/>
          <p:nvPr/>
        </p:nvSpPr>
        <p:spPr>
          <a:xfrm>
            <a:off x="5104710" y="5048298"/>
            <a:ext cx="1786092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1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1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</a:t>
            </a:r>
            <a:r>
              <a:rPr lang="fi-FI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ulkomaalaista opiskelijaa</a:t>
            </a:r>
          </a:p>
        </p:txBody>
      </p:sp>
      <p:sp>
        <p:nvSpPr>
          <p:cNvPr id="64" name="Tekstiruutu 63"/>
          <p:cNvSpPr txBox="1"/>
          <p:nvPr/>
        </p:nvSpPr>
        <p:spPr>
          <a:xfrm>
            <a:off x="514496" y="6128340"/>
            <a:ext cx="1266395" cy="425321"/>
          </a:xfrm>
          <a:prstGeom prst="rect">
            <a:avLst/>
          </a:prstGeom>
          <a:noFill/>
        </p:spPr>
        <p:txBody>
          <a:bodyPr wrap="square" lIns="55447" tIns="27724" rIns="55447" bIns="27724" rtlCol="0">
            <a:spAutoFit/>
          </a:bodyPr>
          <a:lstStyle/>
          <a:p>
            <a:pPr algn="ctr" defTabSz="277226">
              <a:defRPr/>
            </a:pPr>
            <a:r>
              <a:rPr lang="fi-FI" sz="1200" b="1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SUURIN</a:t>
            </a:r>
          </a:p>
          <a:p>
            <a:pPr algn="ctr" defTabSz="277226">
              <a:defRPr/>
            </a:pPr>
            <a:r>
              <a:rPr lang="fi-FI" sz="1200" b="1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KAUPUNKI</a:t>
            </a:r>
          </a:p>
        </p:txBody>
      </p:sp>
      <p:sp>
        <p:nvSpPr>
          <p:cNvPr id="65" name="Tekstiruutu 64"/>
          <p:cNvSpPr txBox="1"/>
          <p:nvPr/>
        </p:nvSpPr>
        <p:spPr>
          <a:xfrm>
            <a:off x="3122426" y="6121029"/>
            <a:ext cx="2424271" cy="425321"/>
          </a:xfrm>
          <a:prstGeom prst="rect">
            <a:avLst/>
          </a:prstGeom>
          <a:noFill/>
        </p:spPr>
        <p:txBody>
          <a:bodyPr wrap="square" lIns="55447" tIns="27724" rIns="55447" bIns="27724" rtlCol="0">
            <a:spAutoFit/>
          </a:bodyPr>
          <a:lstStyle/>
          <a:p>
            <a:pPr algn="ctr" defTabSz="277226">
              <a:defRPr/>
            </a:pPr>
            <a:r>
              <a:rPr lang="fi-FI" sz="1200" b="1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 200 000 ASUKASTA</a:t>
            </a:r>
          </a:p>
          <a:p>
            <a:pPr algn="ctr" defTabSz="277226">
              <a:defRPr/>
            </a:pPr>
            <a:r>
              <a:rPr lang="fi-FI" sz="1200" b="1" dirty="0">
                <a:solidFill>
                  <a:srgbClr val="F01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TYÖSSÄKÄYNTIALUEELLA</a:t>
            </a:r>
          </a:p>
        </p:txBody>
      </p:sp>
      <p:grpSp>
        <p:nvGrpSpPr>
          <p:cNvPr id="21" name="Ryhmä 20"/>
          <p:cNvGrpSpPr/>
          <p:nvPr/>
        </p:nvGrpSpPr>
        <p:grpSpPr>
          <a:xfrm>
            <a:off x="7639361" y="1336497"/>
            <a:ext cx="4392853" cy="4152974"/>
            <a:chOff x="7667174" y="1313676"/>
            <a:chExt cx="4392853" cy="415297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1" name="Ellipsi 40"/>
            <p:cNvSpPr/>
            <p:nvPr/>
          </p:nvSpPr>
          <p:spPr>
            <a:xfrm>
              <a:off x="7667174" y="1313676"/>
              <a:ext cx="4343833" cy="4152975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55447" tIns="27724" rIns="55447" bIns="27724" rtlCol="0" anchor="ctr"/>
            <a:lstStyle/>
            <a:p>
              <a:pPr algn="ctr" defTabSz="277226">
                <a:defRPr/>
              </a:pPr>
              <a:endParaRPr lang="fi-FI" sz="110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kstiruutu 7"/>
            <p:cNvSpPr txBox="1"/>
            <p:nvPr/>
          </p:nvSpPr>
          <p:spPr>
            <a:xfrm>
              <a:off x="8182193" y="2109357"/>
              <a:ext cx="1519553" cy="42532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7 000</a:t>
              </a:r>
            </a:p>
            <a:p>
              <a:pPr algn="ctr" defTabSz="277226">
                <a:defRPr/>
              </a:pP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YRITYSTÄ</a:t>
              </a:r>
            </a:p>
          </p:txBody>
        </p:sp>
        <p:sp>
          <p:nvSpPr>
            <p:cNvPr id="9" name="Tekstiruutu 8"/>
            <p:cNvSpPr txBox="1"/>
            <p:nvPr/>
          </p:nvSpPr>
          <p:spPr>
            <a:xfrm>
              <a:off x="9755981" y="2087131"/>
              <a:ext cx="1605855" cy="42532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50 000</a:t>
              </a:r>
            </a:p>
            <a:p>
              <a:pPr algn="ctr" defTabSz="277226">
                <a:defRPr/>
              </a:pP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TYÖPAIKKAA</a:t>
              </a:r>
            </a:p>
          </p:txBody>
        </p:sp>
        <p:sp>
          <p:nvSpPr>
            <p:cNvPr id="29" name="Tekstiruutu 28"/>
            <p:cNvSpPr txBox="1"/>
            <p:nvPr/>
          </p:nvSpPr>
          <p:spPr>
            <a:xfrm>
              <a:off x="8994405" y="4550050"/>
              <a:ext cx="1934556" cy="794653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 ystävyys-</a:t>
              </a:r>
            </a:p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kaupunkia maailmalla</a:t>
              </a:r>
            </a:p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&amp; lukuisia asiantuntijaverkostoja</a:t>
              </a:r>
            </a:p>
          </p:txBody>
        </p:sp>
        <p:sp>
          <p:nvSpPr>
            <p:cNvPr id="37" name="Tekstiruutu 36"/>
            <p:cNvSpPr txBox="1"/>
            <p:nvPr/>
          </p:nvSpPr>
          <p:spPr>
            <a:xfrm>
              <a:off x="8012294" y="3675036"/>
              <a:ext cx="1721916" cy="794653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yli 300 </a:t>
              </a:r>
            </a:p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tuontiyritystä</a:t>
              </a:r>
            </a:p>
            <a:p>
              <a:pPr algn="ctr" defTabSz="277226">
                <a:defRPr/>
              </a:pPr>
              <a:r>
                <a:rPr lang="fi-FI" sz="1200" dirty="0" err="1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Pohjois</a:t>
              </a: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-Savossa</a:t>
              </a:r>
            </a:p>
            <a:p>
              <a:pPr algn="ctr" defTabSz="277226">
                <a:defRPr/>
              </a:pPr>
              <a:endParaRPr lang="fi-FI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Tekstiruutu 37"/>
            <p:cNvSpPr txBox="1"/>
            <p:nvPr/>
          </p:nvSpPr>
          <p:spPr>
            <a:xfrm>
              <a:off x="7759395" y="2932507"/>
              <a:ext cx="1463619" cy="609987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200 </a:t>
              </a:r>
            </a:p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vientiyritystä</a:t>
              </a:r>
            </a:p>
            <a:p>
              <a:pPr algn="ctr" defTabSz="277226">
                <a:defRPr/>
              </a:pPr>
              <a:r>
                <a:rPr lang="fi-FI" sz="1200" dirty="0" err="1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Pohjois</a:t>
              </a: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-Savossa</a:t>
              </a:r>
            </a:p>
          </p:txBody>
        </p:sp>
        <p:sp>
          <p:nvSpPr>
            <p:cNvPr id="56" name="Tekstiruutu 55"/>
            <p:cNvSpPr txBox="1"/>
            <p:nvPr/>
          </p:nvSpPr>
          <p:spPr>
            <a:xfrm>
              <a:off x="8690273" y="1496183"/>
              <a:ext cx="2300313" cy="42532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24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BUSINESS</a:t>
              </a:r>
            </a:p>
          </p:txBody>
        </p:sp>
        <p:sp>
          <p:nvSpPr>
            <p:cNvPr id="84" name="Tekstiruutu 83"/>
            <p:cNvSpPr txBox="1"/>
            <p:nvPr/>
          </p:nvSpPr>
          <p:spPr>
            <a:xfrm>
              <a:off x="9604101" y="3564984"/>
              <a:ext cx="2455926" cy="609987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Merkittävä osaamiskeskittymä </a:t>
              </a: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terveys-, hyvinvointi- ja </a:t>
              </a:r>
              <a:r>
                <a:rPr lang="fi-FI" sz="1200" b="1" dirty="0" err="1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cleantech</a:t>
              </a: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-aloilla</a:t>
              </a:r>
              <a:endParaRPr lang="fi-FI" sz="1200" dirty="0">
                <a:solidFill>
                  <a:prstClr val="white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8" name="Tekstiruutu 67"/>
            <p:cNvSpPr txBox="1"/>
            <p:nvPr/>
          </p:nvSpPr>
          <p:spPr>
            <a:xfrm>
              <a:off x="9057539" y="2653562"/>
              <a:ext cx="1415595" cy="609987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 </a:t>
              </a:r>
              <a:r>
                <a:rPr lang="fi-FI" sz="1200" b="1" dirty="0" err="1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mrd</a:t>
              </a: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€</a:t>
              </a:r>
            </a:p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kaupunkikehitys-hankkeita</a:t>
              </a:r>
            </a:p>
          </p:txBody>
        </p:sp>
        <p:sp>
          <p:nvSpPr>
            <p:cNvPr id="85" name="Tekstiruutu 84"/>
            <p:cNvSpPr txBox="1"/>
            <p:nvPr/>
          </p:nvSpPr>
          <p:spPr>
            <a:xfrm>
              <a:off x="10468428" y="2849158"/>
              <a:ext cx="1463619" cy="42532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lIns="55447" tIns="27724" rIns="55447" bIns="27724" rtlCol="0">
              <a:spAutoFit/>
            </a:bodyPr>
            <a:lstStyle/>
            <a:p>
              <a:pPr algn="ctr" defTabSz="277226"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Hyvät liikenneyhteydet</a:t>
              </a:r>
            </a:p>
          </p:txBody>
        </p:sp>
      </p:grpSp>
      <p:sp>
        <p:nvSpPr>
          <p:cNvPr id="31" name="Suorakulmio 30"/>
          <p:cNvSpPr/>
          <p:nvPr/>
        </p:nvSpPr>
        <p:spPr>
          <a:xfrm>
            <a:off x="4376037" y="4312681"/>
            <a:ext cx="154309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72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1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32 %:lla </a:t>
            </a:r>
            <a:r>
              <a:rPr lang="fi-FI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korkean asteen tutkinto</a:t>
            </a:r>
          </a:p>
        </p:txBody>
      </p:sp>
      <p:cxnSp>
        <p:nvCxnSpPr>
          <p:cNvPr id="106" name="Suora yhdysviiva 105"/>
          <p:cNvCxnSpPr/>
          <p:nvPr/>
        </p:nvCxnSpPr>
        <p:spPr>
          <a:xfrm flipV="1">
            <a:off x="702004" y="5980169"/>
            <a:ext cx="10873563" cy="13100"/>
          </a:xfrm>
          <a:prstGeom prst="line">
            <a:avLst/>
          </a:prstGeom>
          <a:ln w="19050">
            <a:solidFill>
              <a:srgbClr val="192D9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uora yhdysviiva 109"/>
          <p:cNvCxnSpPr/>
          <p:nvPr/>
        </p:nvCxnSpPr>
        <p:spPr>
          <a:xfrm flipV="1">
            <a:off x="702004" y="6662651"/>
            <a:ext cx="10873563" cy="13100"/>
          </a:xfrm>
          <a:prstGeom prst="line">
            <a:avLst/>
          </a:prstGeom>
          <a:ln w="19050">
            <a:solidFill>
              <a:srgbClr val="192D9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487981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 txBox="1">
            <a:spLocks/>
          </p:cNvSpPr>
          <p:nvPr/>
        </p:nvSpPr>
        <p:spPr bwMode="auto">
          <a:xfrm>
            <a:off x="426721" y="428138"/>
            <a:ext cx="10972799" cy="69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 baseline="0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fi-FI" b="1" dirty="0" smtClean="0"/>
              <a:t>62°53’33”N  27°40’42”E</a:t>
            </a:r>
            <a:endParaRPr lang="fi-FI" b="1" dirty="0"/>
          </a:p>
        </p:txBody>
      </p:sp>
      <p:pic>
        <p:nvPicPr>
          <p:cNvPr id="16" name="Kuva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840" y="455751"/>
            <a:ext cx="4534133" cy="6121715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537290" y="1170475"/>
            <a:ext cx="53483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0" hangingPunct="0">
              <a:spcBef>
                <a:spcPts val="800"/>
              </a:spcBef>
              <a:buClr>
                <a:srgbClr val="D80017"/>
              </a:buClr>
              <a:buFont typeface="Arial" pitchFamily="34" charset="0"/>
              <a:buNone/>
              <a:defRPr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Kuopion pinta-ala on 4320 km², josta vesipinta-alaa on noin neljännes ja metsämaata runsas neljännes.</a:t>
            </a:r>
          </a:p>
          <a:p>
            <a:pPr marL="0" indent="0" eaLnBrk="0" hangingPunct="0">
              <a:spcBef>
                <a:spcPts val="800"/>
              </a:spcBef>
              <a:buClr>
                <a:srgbClr val="D80017"/>
              </a:buClr>
              <a:buFont typeface="Arial" pitchFamily="34" charset="0"/>
              <a:buNone/>
              <a:defRPr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Rantaviivan pituus on  6340 kilometriä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0" hangingPunct="0">
              <a:spcBef>
                <a:spcPts val="800"/>
              </a:spcBef>
              <a:buClr>
                <a:srgbClr val="D80017"/>
              </a:buClr>
              <a:buFont typeface="Arial" pitchFamily="34" charset="0"/>
              <a:buNone/>
              <a:defRPr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Kuntaliitokset: Vehmersalmi 2005, Karttula 2011, Nilsiä 2013, Maaninka 2015 ja Juankoski 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pPr marL="0" indent="0" eaLnBrk="0" hangingPunct="0">
              <a:spcBef>
                <a:spcPts val="800"/>
              </a:spcBef>
              <a:buClr>
                <a:srgbClr val="D80017"/>
              </a:buClr>
              <a:buFont typeface="Arial" pitchFamily="34" charset="0"/>
              <a:buNone/>
              <a:defRPr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0" hangingPunct="0">
              <a:spcBef>
                <a:spcPts val="800"/>
              </a:spcBef>
              <a:buClr>
                <a:srgbClr val="D80017"/>
              </a:buClr>
              <a:buFont typeface="Arial" pitchFamily="34" charset="0"/>
              <a:buNone/>
              <a:defRPr/>
            </a:pP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Siilinjärven lukio 		297</a:t>
            </a:r>
          </a:p>
          <a:p>
            <a:pPr marL="0" indent="0" eaLnBrk="0" hangingPunct="0">
              <a:spcBef>
                <a:spcPts val="800"/>
              </a:spcBef>
              <a:buClr>
                <a:srgbClr val="D80017"/>
              </a:buClr>
              <a:buFont typeface="Arial" pitchFamily="34" charset="0"/>
              <a:buNone/>
              <a:defRPr/>
            </a:pP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Leppävirran lukio 		137</a:t>
            </a:r>
          </a:p>
          <a:p>
            <a:pPr marL="0" indent="0" eaLnBrk="0" hangingPunct="0">
              <a:spcBef>
                <a:spcPts val="800"/>
              </a:spcBef>
              <a:buClr>
                <a:srgbClr val="D80017"/>
              </a:buClr>
              <a:buFont typeface="Arial" pitchFamily="34" charset="0"/>
              <a:buNone/>
              <a:defRPr/>
            </a:pP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Suonenjoen lukio 		80</a:t>
            </a:r>
          </a:p>
          <a:p>
            <a:pPr marL="0" indent="0" eaLnBrk="0" hangingPunct="0">
              <a:spcBef>
                <a:spcPts val="800"/>
              </a:spcBef>
              <a:buClr>
                <a:srgbClr val="D80017"/>
              </a:buClr>
              <a:buFont typeface="Arial" pitchFamily="34" charset="0"/>
              <a:buNone/>
              <a:defRPr/>
            </a:pP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Rautalammen lukio 	89</a:t>
            </a:r>
          </a:p>
          <a:p>
            <a:pPr marL="0" indent="0" eaLnBrk="0" hangingPunct="0">
              <a:spcBef>
                <a:spcPts val="800"/>
              </a:spcBef>
              <a:buClr>
                <a:srgbClr val="D80017"/>
              </a:buClr>
              <a:buFont typeface="Arial" pitchFamily="34" charset="0"/>
              <a:buNone/>
              <a:defRPr/>
            </a:pP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Vesannon lukio 		63</a:t>
            </a:r>
          </a:p>
          <a:p>
            <a:pPr marL="0" indent="0" eaLnBrk="0" hangingPunct="0">
              <a:spcBef>
                <a:spcPts val="800"/>
              </a:spcBef>
              <a:buClr>
                <a:srgbClr val="D80017"/>
              </a:buClr>
              <a:buFont typeface="Arial" pitchFamily="34" charset="0"/>
              <a:buNone/>
              <a:defRPr/>
            </a:pP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Tuusniemen lukio 	49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/>
          </a:p>
        </p:txBody>
      </p:sp>
      <p:sp>
        <p:nvSpPr>
          <p:cNvPr id="3" name="Ellipsi 2"/>
          <p:cNvSpPr/>
          <p:nvPr/>
        </p:nvSpPr>
        <p:spPr>
          <a:xfrm>
            <a:off x="6657654" y="2958957"/>
            <a:ext cx="3174715" cy="255826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14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Kuopion lukiokoulutus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sz="2800" dirty="0"/>
              <a:t>Kuopiossa toimii vuosina 2019-2020 kuusi päivälukiota ja aikuislukio. </a:t>
            </a:r>
          </a:p>
          <a:p>
            <a:r>
              <a:rPr lang="fi-FI" sz="2800" dirty="0"/>
              <a:t>Päivälukiot ovat Juankosken lukio, Kallaveden lukio, Kuopion klassillinen lukio, Kuopion Lyseon lukio, Kuopion taidelukio </a:t>
            </a:r>
            <a:r>
              <a:rPr lang="fi-FI" sz="2800" dirty="0" err="1"/>
              <a:t>Lumit</a:t>
            </a:r>
            <a:r>
              <a:rPr lang="fi-FI" sz="2800" dirty="0"/>
              <a:t> ja Nilsiän lukio.</a:t>
            </a:r>
          </a:p>
          <a:p>
            <a:r>
              <a:rPr lang="fi-FI" sz="2800" dirty="0"/>
              <a:t>Kuopion aikuislukio toimii samoissa tiloissa Kallaveden lukion kanssa.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Tietoja Kuopion lukioista 2019-2020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38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906B36-156C-4ECE-91F9-00A134DB5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101921"/>
            <a:ext cx="10363200" cy="692696"/>
          </a:xfrm>
        </p:spPr>
        <p:txBody>
          <a:bodyPr/>
          <a:lstStyle/>
          <a:p>
            <a:r>
              <a:rPr lang="fi-FI" dirty="0"/>
              <a:t>Lukioiden opiskelijat 20.9.2019</a:t>
            </a:r>
          </a:p>
        </p:txBody>
      </p:sp>
      <p:graphicFrame>
        <p:nvGraphicFramePr>
          <p:cNvPr id="3" name="Taulukko 2"/>
          <p:cNvGraphicFramePr>
            <a:graphicFrameLocks noGrp="1"/>
          </p:cNvGraphicFramePr>
          <p:nvPr>
            <p:extLst/>
          </p:nvPr>
        </p:nvGraphicFramePr>
        <p:xfrm>
          <a:off x="1515977" y="1532020"/>
          <a:ext cx="9761621" cy="406667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253872">
                  <a:extLst>
                    <a:ext uri="{9D8B030D-6E8A-4147-A177-3AD203B41FA5}">
                      <a16:colId xmlns:a16="http://schemas.microsoft.com/office/drawing/2014/main" val="701377373"/>
                    </a:ext>
                  </a:extLst>
                </a:gridCol>
                <a:gridCol w="1220203">
                  <a:extLst>
                    <a:ext uri="{9D8B030D-6E8A-4147-A177-3AD203B41FA5}">
                      <a16:colId xmlns:a16="http://schemas.microsoft.com/office/drawing/2014/main" val="2662866167"/>
                    </a:ext>
                  </a:extLst>
                </a:gridCol>
                <a:gridCol w="1220203">
                  <a:extLst>
                    <a:ext uri="{9D8B030D-6E8A-4147-A177-3AD203B41FA5}">
                      <a16:colId xmlns:a16="http://schemas.microsoft.com/office/drawing/2014/main" val="677841001"/>
                    </a:ext>
                  </a:extLst>
                </a:gridCol>
                <a:gridCol w="1220203">
                  <a:extLst>
                    <a:ext uri="{9D8B030D-6E8A-4147-A177-3AD203B41FA5}">
                      <a16:colId xmlns:a16="http://schemas.microsoft.com/office/drawing/2014/main" val="2075465467"/>
                    </a:ext>
                  </a:extLst>
                </a:gridCol>
                <a:gridCol w="1626937">
                  <a:extLst>
                    <a:ext uri="{9D8B030D-6E8A-4147-A177-3AD203B41FA5}">
                      <a16:colId xmlns:a16="http://schemas.microsoft.com/office/drawing/2014/main" val="532799627"/>
                    </a:ext>
                  </a:extLst>
                </a:gridCol>
                <a:gridCol w="1220203">
                  <a:extLst>
                    <a:ext uri="{9D8B030D-6E8A-4147-A177-3AD203B41FA5}">
                      <a16:colId xmlns:a16="http://schemas.microsoft.com/office/drawing/2014/main" val="1875277389"/>
                    </a:ext>
                  </a:extLst>
                </a:gridCol>
              </a:tblGrid>
              <a:tr h="826044">
                <a:tc>
                  <a:txBody>
                    <a:bodyPr/>
                    <a:lstStyle/>
                    <a:p>
                      <a:pPr algn="l" fontAlgn="b"/>
                      <a:endParaRPr lang="fi-FI" sz="18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1" i="0" u="none" strike="noStrike" dirty="0">
                          <a:effectLst/>
                          <a:latin typeface="+mn-lt"/>
                        </a:rPr>
                        <a:t>1.</a:t>
                      </a:r>
                      <a:endParaRPr lang="fi-FI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1" i="0" u="none" strike="noStrike" dirty="0">
                          <a:effectLst/>
                          <a:latin typeface="+mn-lt"/>
                        </a:rPr>
                        <a:t>2.</a:t>
                      </a:r>
                      <a:endParaRPr lang="fi-FI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1" i="0" u="none" strike="noStrike" dirty="0">
                          <a:effectLst/>
                          <a:latin typeface="+mn-lt"/>
                        </a:rPr>
                        <a:t>3.</a:t>
                      </a:r>
                      <a:endParaRPr lang="fi-FI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1" i="0" u="none" strike="noStrike" dirty="0">
                          <a:effectLst/>
                          <a:latin typeface="+mn-lt"/>
                        </a:rPr>
                        <a:t>4.</a:t>
                      </a:r>
                      <a:endParaRPr lang="fi-FI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b="1" i="0" u="none" strike="noStrike" dirty="0">
                          <a:effectLst/>
                          <a:latin typeface="+mn-lt"/>
                        </a:rPr>
                        <a:t>Yhteensä</a:t>
                      </a:r>
                      <a:endParaRPr lang="fi-FI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892534"/>
                  </a:ext>
                </a:extLst>
              </a:tr>
              <a:tr h="402431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 dirty="0">
                          <a:effectLst/>
                          <a:latin typeface="+mn-lt"/>
                        </a:rPr>
                        <a:t>Juankosken lukio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14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15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21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4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54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7391303"/>
                  </a:ext>
                </a:extLst>
              </a:tr>
              <a:tr h="402431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Kallaveden lukio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158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154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154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22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488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9265756"/>
                  </a:ext>
                </a:extLst>
              </a:tr>
              <a:tr h="402431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Kuopion klassillinen lukio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230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199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182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41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 dirty="0">
                          <a:effectLst/>
                          <a:latin typeface="+mn-lt"/>
                        </a:rPr>
                        <a:t>652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6363835"/>
                  </a:ext>
                </a:extLst>
              </a:tr>
              <a:tr h="402431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Kuopion Lyseon lukio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164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156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151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25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496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8477977"/>
                  </a:ext>
                </a:extLst>
              </a:tr>
              <a:tr h="402431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Kuopion taidelukio Lumit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183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174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169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46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572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2205157"/>
                  </a:ext>
                </a:extLst>
              </a:tr>
              <a:tr h="402431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Nilsiän lukio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34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36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39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11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120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0582921"/>
                  </a:ext>
                </a:extLst>
              </a:tr>
              <a:tr h="402431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Aikuislukio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>
                          <a:effectLst/>
                          <a:latin typeface="+mn-lt"/>
                        </a:rPr>
                        <a:t>212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8811314"/>
                  </a:ext>
                </a:extLst>
              </a:tr>
              <a:tr h="423613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b="1" u="none" strike="noStrike" dirty="0">
                          <a:effectLst/>
                          <a:latin typeface="+mn-lt"/>
                        </a:rPr>
                        <a:t>Kaikki yhteensä</a:t>
                      </a:r>
                      <a:endParaRPr lang="fi-FI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1" u="none" strike="noStrike" dirty="0">
                          <a:effectLst/>
                          <a:latin typeface="+mn-lt"/>
                        </a:rPr>
                        <a:t>783</a:t>
                      </a:r>
                      <a:endParaRPr lang="fi-FI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1" u="none" strike="noStrike" dirty="0">
                          <a:effectLst/>
                          <a:latin typeface="+mn-lt"/>
                        </a:rPr>
                        <a:t>734</a:t>
                      </a:r>
                      <a:endParaRPr lang="fi-FI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1" u="none" strike="noStrike" dirty="0">
                          <a:effectLst/>
                          <a:latin typeface="+mn-lt"/>
                        </a:rPr>
                        <a:t>716</a:t>
                      </a:r>
                      <a:endParaRPr lang="fi-FI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1" u="none" strike="noStrike" dirty="0">
                          <a:effectLst/>
                          <a:latin typeface="+mn-lt"/>
                        </a:rPr>
                        <a:t>149</a:t>
                      </a:r>
                      <a:endParaRPr lang="fi-FI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1" u="none" strike="noStrike" dirty="0">
                          <a:effectLst/>
                          <a:latin typeface="+mn-lt"/>
                        </a:rPr>
                        <a:t>2594</a:t>
                      </a:r>
                      <a:endParaRPr lang="fi-FI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1351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253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0"/>
            <a:ext cx="10972799" cy="1143000"/>
          </a:xfrm>
        </p:spPr>
        <p:txBody>
          <a:bodyPr/>
          <a:lstStyle/>
          <a:p>
            <a:pPr algn="ctr"/>
            <a:r>
              <a:rPr lang="fi-FI">
                <a:ea typeface="ＭＳ Ｐゴシック"/>
              </a:rPr>
              <a:t>Lukioiden aloituspaikat 2011 - 2020</a:t>
            </a:r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BD3E7F8-9C39-45AE-B778-E5596302D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3862" y="6373391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fi-FI" dirty="0"/>
              <a:t>Tietoja Kuopion lukioista 2019-2020</a:t>
            </a:r>
          </a:p>
        </p:txBody>
      </p:sp>
      <p:pic>
        <p:nvPicPr>
          <p:cNvPr id="3" name="Kuva 5" descr="Kuva, joka sisältää kohteen näyttökuva&#10;&#10;Kuvaus luotu, erittäin korkea luotettavuus">
            <a:extLst>
              <a:ext uri="{FF2B5EF4-FFF2-40B4-BE49-F238E27FC236}">
                <a16:creationId xmlns:a16="http://schemas.microsoft.com/office/drawing/2014/main" id="{A84286A5-E7D7-4850-B17F-2FB8685FA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79" y="-564"/>
            <a:ext cx="9388657" cy="625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09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2" y="24267"/>
            <a:ext cx="10863942" cy="770391"/>
          </a:xfrm>
        </p:spPr>
        <p:txBody>
          <a:bodyPr/>
          <a:lstStyle/>
          <a:p>
            <a:pPr algn="ctr"/>
            <a:r>
              <a:rPr lang="fi-FI">
                <a:ea typeface="ＭＳ Ｐゴシック"/>
              </a:rPr>
              <a:t>Aloituspaikat 2020 lukioittain</a:t>
            </a:r>
            <a:endParaRPr lang="fi-FI" dirty="0">
              <a:ea typeface="ＭＳ Ｐゴシック"/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Tietoja Kuopion lukioista 2019-2020</a:t>
            </a:r>
            <a:endParaRPr lang="fi-FI" dirty="0"/>
          </a:p>
        </p:txBody>
      </p:sp>
      <p:pic>
        <p:nvPicPr>
          <p:cNvPr id="3" name="Kuva 5" descr="Kuva, joka sisältää kohteen näyttökuva&#10;&#10;Kuvaus luotu, erittäin korkea luotettavuus">
            <a:extLst>
              <a:ext uri="{FF2B5EF4-FFF2-40B4-BE49-F238E27FC236}">
                <a16:creationId xmlns:a16="http://schemas.microsoft.com/office/drawing/2014/main" id="{6B1E9DA9-2D9D-43D4-BD42-6693003A9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9634" y="786680"/>
            <a:ext cx="9175792" cy="5434119"/>
          </a:xfrm>
        </p:spPr>
      </p:pic>
    </p:spTree>
    <p:extLst>
      <p:ext uri="{BB962C8B-B14F-4D97-AF65-F5344CB8AC3E}">
        <p14:creationId xmlns:p14="http://schemas.microsoft.com/office/powerpoint/2010/main" val="3201537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"/>
            <a:ext cx="12192000" cy="685821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61" y="805327"/>
            <a:ext cx="8394209" cy="52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77651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17" y="3067359"/>
            <a:ext cx="7435171" cy="3790643"/>
          </a:xfrm>
          <a:prstGeom prst="rect">
            <a:avLst/>
          </a:prstGeom>
        </p:spPr>
      </p:pic>
      <p:sp>
        <p:nvSpPr>
          <p:cNvPr id="15" name="Alaotsikko 2"/>
          <p:cNvSpPr txBox="1">
            <a:spLocks/>
          </p:cNvSpPr>
          <p:nvPr/>
        </p:nvSpPr>
        <p:spPr>
          <a:xfrm>
            <a:off x="5244313" y="6374868"/>
            <a:ext cx="6954177" cy="6470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376" tIns="45695" rIns="91376" bIns="35979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400" b="1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fi-F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Opitaan oppimisen omistajuutta</a:t>
            </a:r>
            <a:endParaRPr lang="fi-FI" sz="2000" i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/>
            </a:endParaRPr>
          </a:p>
        </p:txBody>
      </p:sp>
      <p:pic>
        <p:nvPicPr>
          <p:cNvPr id="11" name="Kuvan paikkamerkki 11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813"/>
          <a:stretch>
            <a:fillRect/>
          </a:stretch>
        </p:blipFill>
        <p:spPr>
          <a:xfrm>
            <a:off x="0" y="3"/>
            <a:ext cx="5171440" cy="6858000"/>
          </a:xfrm>
        </p:spPr>
      </p:pic>
      <p:sp>
        <p:nvSpPr>
          <p:cNvPr id="13" name="Suorakulmio 12"/>
          <p:cNvSpPr/>
          <p:nvPr/>
        </p:nvSpPr>
        <p:spPr>
          <a:xfrm>
            <a:off x="5171441" y="5"/>
            <a:ext cx="7018972" cy="183742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8" rIns="91404" bIns="45708" rtlCol="0" anchor="ctr"/>
          <a:lstStyle/>
          <a:p>
            <a:pPr algn="ctr" defTabSz="914010">
              <a:spcBef>
                <a:spcPts val="500"/>
              </a:spcBef>
              <a:defRPr/>
            </a:pPr>
            <a:endParaRPr lang="fi-FI" sz="800" dirty="0">
              <a:solidFill>
                <a:srgbClr val="000000"/>
              </a:solidFill>
              <a:latin typeface="Verdana" panose="020B0604030504040204"/>
            </a:endParaRPr>
          </a:p>
        </p:txBody>
      </p:sp>
      <p:sp>
        <p:nvSpPr>
          <p:cNvPr id="16" name="Alaotsikko 2"/>
          <p:cNvSpPr txBox="1">
            <a:spLocks/>
          </p:cNvSpPr>
          <p:nvPr/>
        </p:nvSpPr>
        <p:spPr>
          <a:xfrm>
            <a:off x="378798" y="1091498"/>
            <a:ext cx="3658367" cy="31861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376" tIns="45695" rIns="91376" bIns="35979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400" b="1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fi-FI" sz="2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LOPS21</a:t>
            </a:r>
          </a:p>
          <a:p>
            <a:pPr lvl="0" algn="ctr">
              <a:defRPr/>
            </a:pPr>
            <a:r>
              <a:rPr lang="fi-FI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/>
              </a:rPr>
              <a:t>Työelämä</a:t>
            </a:r>
          </a:p>
          <a:p>
            <a:pPr lvl="0" algn="ctr">
              <a:defRPr/>
            </a:pPr>
            <a:r>
              <a:rPr lang="fi-FI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/>
              </a:rPr>
              <a:t>Korkeakoulu</a:t>
            </a:r>
          </a:p>
          <a:p>
            <a:pPr lvl="0" algn="ctr">
              <a:defRPr/>
            </a:pPr>
            <a:r>
              <a:rPr lang="fi-FI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/>
              </a:rPr>
              <a:t>Kansainvälisyys</a:t>
            </a:r>
            <a:endParaRPr lang="fi-FI" sz="2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977" y="1091498"/>
            <a:ext cx="3371850" cy="34525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Alaotsikko 2"/>
          <p:cNvSpPr txBox="1">
            <a:spLocks/>
          </p:cNvSpPr>
          <p:nvPr/>
        </p:nvSpPr>
        <p:spPr>
          <a:xfrm>
            <a:off x="5244313" y="77450"/>
            <a:ext cx="7182324" cy="12279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376" tIns="45695" rIns="91376" bIns="35979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400" b="1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i-FI" sz="3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r>
              <a:rPr lang="fi-FI" sz="36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ukio-opetuksen </a:t>
            </a:r>
            <a:r>
              <a:rPr lang="fi-FI" sz="3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tulevaisuuden mahdollisuudet</a:t>
            </a:r>
            <a:endParaRPr lang="fi-FI" sz="36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2697808355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56" y="1150692"/>
            <a:ext cx="10044210" cy="5250961"/>
          </a:xfrm>
          <a:prstGeom prst="rect">
            <a:avLst/>
          </a:prstGeom>
        </p:spPr>
      </p:pic>
      <p:sp>
        <p:nvSpPr>
          <p:cNvPr id="6" name="Otsikko 2"/>
          <p:cNvSpPr>
            <a:spLocks noGrp="1"/>
          </p:cNvSpPr>
          <p:nvPr>
            <p:ph type="ctrTitle"/>
          </p:nvPr>
        </p:nvSpPr>
        <p:spPr>
          <a:xfrm>
            <a:off x="396815" y="166260"/>
            <a:ext cx="10722634" cy="984432"/>
          </a:xfrm>
        </p:spPr>
        <p:txBody>
          <a:bodyPr>
            <a:normAutofit/>
          </a:bodyPr>
          <a:lstStyle/>
          <a:p>
            <a:pPr algn="r"/>
            <a:r>
              <a:rPr lang="fi-FI" b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KUOPIOLAINEN OPETUS – LUPA INNOSTUA</a:t>
            </a:r>
            <a:endParaRPr lang="fi-FI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3548333" y="5649197"/>
            <a:ext cx="8890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dirty="0">
                <a:solidFill>
                  <a:schemeClr val="accent1"/>
                </a:solidFill>
              </a:rPr>
              <a:t>Kuopiolainen opetus on käsite, jonka tuntevat sekä kuopiolaiset että ulkopaikkakuntalaiset. Opetus ja oppiminen perustuvat iloon ja kiinnostukseen sekä yksilön tarpeet huomioivaan yhteisöllisyyteen. 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558" y="2158666"/>
            <a:ext cx="2733089" cy="248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00790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ctrTitle"/>
          </p:nvPr>
        </p:nvSpPr>
        <p:spPr>
          <a:xfrm>
            <a:off x="3590306" y="0"/>
            <a:ext cx="5011388" cy="984432"/>
          </a:xfrm>
        </p:spPr>
        <p:txBody>
          <a:bodyPr/>
          <a:lstStyle/>
          <a:p>
            <a:pPr algn="ctr"/>
            <a:r>
              <a:rPr lang="fi-FI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</a:t>
            </a:r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</p:txBody>
      </p:sp>
      <p:sp>
        <p:nvSpPr>
          <p:cNvPr id="7" name="Otsikko 2"/>
          <p:cNvSpPr txBox="1">
            <a:spLocks/>
          </p:cNvSpPr>
          <p:nvPr/>
        </p:nvSpPr>
        <p:spPr bwMode="auto">
          <a:xfrm>
            <a:off x="2322092" y="2087075"/>
            <a:ext cx="7857078" cy="245042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lnSpcReduction="10000"/>
          </a:bodyPr>
          <a:lstStyle>
            <a:lvl1pPr algn="l" defTabSz="457189" rtl="0" eaLnBrk="1" fontAlgn="base" hangingPunct="1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 sz="4000" b="1" kern="1200" cap="none" spc="-30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189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377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566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754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i-FI" sz="32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Kuopiossa yhdessä oppiminen ja kasvaminen ovat keskiössä – kuopiolainen opetus tunnistaa ja kehittää </a:t>
            </a:r>
            <a:r>
              <a:rPr lang="fi-FI" sz="320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oppijoiden</a:t>
            </a:r>
            <a:r>
              <a:rPr lang="fi-FI" sz="32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omia vahvuuksia.</a:t>
            </a:r>
          </a:p>
        </p:txBody>
      </p:sp>
    </p:spTree>
    <p:extLst>
      <p:ext uri="{BB962C8B-B14F-4D97-AF65-F5344CB8AC3E}">
        <p14:creationId xmlns:p14="http://schemas.microsoft.com/office/powerpoint/2010/main" val="506861753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10907" y="1364282"/>
            <a:ext cx="5499334" cy="2556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Tarjoamme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laadukasta opetusta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monipuolisen kurssivalikoiman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lämminhenkisen oppimisympäristön </a:t>
            </a:r>
          </a:p>
          <a:p>
            <a:pPr marL="0" indent="0">
              <a:lnSpc>
                <a:spcPct val="100000"/>
              </a:lnSpc>
              <a:buNone/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071" y="137462"/>
            <a:ext cx="3789251" cy="252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16">
            <a:off x="8072489" y="1331614"/>
            <a:ext cx="3819767" cy="254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07" y="214489"/>
            <a:ext cx="2889340" cy="1237302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4694">
            <a:off x="600935" y="3809316"/>
            <a:ext cx="3866415" cy="2573831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1315" y="5349766"/>
            <a:ext cx="2301356" cy="1508234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4815071" y="3298126"/>
            <a:ext cx="66497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Meillä voit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osallistua kansainväliseen toimintaan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treenata urheiluakatemiassa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suorittaa kaksoistutkinnon lukio-opintoja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4815409" y="5802770"/>
            <a:ext cx="51669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Tervetuloa tutustumaan! </a:t>
            </a:r>
          </a:p>
        </p:txBody>
      </p:sp>
      <p:pic>
        <p:nvPicPr>
          <p:cNvPr id="15" name="Kuva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1315" y="92412"/>
            <a:ext cx="1731414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7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1620838" y="4763"/>
            <a:ext cx="8229600" cy="1143000"/>
          </a:xfrm>
        </p:spPr>
        <p:txBody>
          <a:bodyPr/>
          <a:lstStyle/>
          <a:p>
            <a:pPr eaLnBrk="1" hangingPunct="1"/>
            <a:r>
              <a:rPr lang="fi-FI" altLang="fi-FI" smtClean="0"/>
              <a:t>Suonenjoen lukio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FBE06B7-90E3-4B1A-86F6-FFE19E8D5EC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20838" y="1147764"/>
            <a:ext cx="4259262" cy="5545137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fi-FI" sz="2400" dirty="0"/>
              <a:t>Hyvä yleissivistävä lukio 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fi-FI" sz="2400" dirty="0"/>
              <a:t>Ajanmukaiset tilat ja laitteet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fi-FI" sz="2400" dirty="0"/>
              <a:t>Vaihtelevat opetusryhmät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fi-FI" sz="2400" dirty="0"/>
              <a:t>Pätevät opettajat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fi-FI" sz="2400" dirty="0"/>
              <a:t>Etäopiskelumahdollisuudet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fi-FI" sz="2400" dirty="0"/>
              <a:t>Yhteistyö yliopiston, ammattiopiston ja muiden lukioiden kanssa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fi-FI" sz="2400" dirty="0"/>
              <a:t>Mahdollisuus suorittaa korkeakouluopintoja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fi-FI" sz="2400" dirty="0"/>
              <a:t>Kansainvälisyyttä</a:t>
            </a:r>
          </a:p>
        </p:txBody>
      </p:sp>
      <p:pic>
        <p:nvPicPr>
          <p:cNvPr id="15364" name="bde778ff-62b9-4e0d-ba83-9c807d76681f" descr="logo%2520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4764"/>
            <a:ext cx="1071562" cy="1412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916113"/>
            <a:ext cx="45148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49033"/>
      </p:ext>
    </p:extLst>
  </p:cSld>
  <p:clrMapOvr>
    <a:masterClrMapping/>
  </p:clrMapOvr>
  <p:transition spd="slow" advClick="0" advTm="26428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3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08" y="2920779"/>
            <a:ext cx="7273379" cy="393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113" y="217526"/>
            <a:ext cx="1631577" cy="174704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570719" y="241882"/>
            <a:ext cx="592021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panose="020B0604020202020204" pitchFamily="34" charset="0"/>
              </a:rPr>
              <a:t>Laadukas lähilukio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panose="020B0604020202020204" pitchFamily="34" charset="0"/>
              </a:rPr>
              <a:t>Vilkasta kansainvälistä toimintaa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panose="020B0604020202020204" pitchFamily="34" charset="0"/>
              </a:rPr>
              <a:t>Urheiluvalmennusta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panose="020B0604020202020204" pitchFamily="34" charset="0"/>
              </a:rPr>
              <a:t>Vahva yhteishenki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panose="020B0604020202020204" pitchFamily="34" charset="0"/>
              </a:rPr>
              <a:t>Hyvät oppimistulokset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Kuva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849" y="376956"/>
            <a:ext cx="21224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uva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60" y="2992582"/>
            <a:ext cx="4981769" cy="386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alto 3"/>
          <p:cNvSpPr/>
          <p:nvPr/>
        </p:nvSpPr>
        <p:spPr>
          <a:xfrm rot="20618675">
            <a:off x="4816798" y="1918072"/>
            <a:ext cx="5688013" cy="1976437"/>
          </a:xfrm>
          <a:prstGeom prst="wav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pitchFamily="-106" charset="-128"/>
                <a:cs typeface="Arial" panose="020B0604020202020204" pitchFamily="34" charset="0"/>
              </a:rPr>
              <a:t>Pohjois</a:t>
            </a:r>
            <a:r>
              <a:rPr kumimoji="0" lang="fi-FI" altLang="fi-FI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pitchFamily="-106" charset="-128"/>
                <a:cs typeface="Arial" panose="020B0604020202020204" pitchFamily="34" charset="0"/>
              </a:rPr>
              <a:t>-Savon paras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pitchFamily="-106" charset="-128"/>
                <a:cs typeface="Arial" panose="020B0604020202020204" pitchFamily="34" charset="0"/>
              </a:rPr>
              <a:t>             </a:t>
            </a:r>
            <a:r>
              <a:rPr kumimoji="0" lang="fi-FI" altLang="fi-FI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pitchFamily="-106" charset="-128"/>
                <a:cs typeface="Arial" panose="020B0604020202020204" pitchFamily="34" charset="0"/>
              </a:rPr>
              <a:t>LeLu</a:t>
            </a:r>
            <a:endParaRPr kumimoji="0" lang="en-US" altLang="fi-FI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eneva" pitchFamily="-106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12248"/>
      </p:ext>
    </p:extLst>
  </p:cSld>
  <p:clrMapOvr>
    <a:masterClrMapping/>
  </p:clrMapOvr>
  <p:transition advClick="0" advTm="299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Kuopion alueen urheiluakatemia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45989" y="1600202"/>
            <a:ext cx="11763633" cy="4408712"/>
          </a:xfrm>
        </p:spPr>
        <p:txBody>
          <a:bodyPr/>
          <a:lstStyle/>
          <a:p>
            <a:pPr marL="180975" indent="354013"/>
            <a:r>
              <a:rPr lang="fi-FI" dirty="0"/>
              <a:t>Mahdollistaa urheilijan polun yläkoulusta korkeakouluihin</a:t>
            </a:r>
          </a:p>
          <a:p>
            <a:pPr marL="180975" indent="354013"/>
            <a:r>
              <a:rPr lang="fi-FI" dirty="0"/>
              <a:t>Yhteensä 8 jäsenoppilaitosta mm. Kuopion klassillisen lukion </a:t>
            </a:r>
          </a:p>
          <a:p>
            <a:pPr marL="180975" indent="354013">
              <a:buNone/>
            </a:pPr>
            <a:r>
              <a:rPr lang="fi-FI" dirty="0"/>
              <a:t>urheilulinja ja Nilsiän lukio/ Tahkon alppikoulu</a:t>
            </a:r>
          </a:p>
          <a:p>
            <a:pPr marL="180975" indent="354013"/>
            <a:r>
              <a:rPr lang="fi-FI" dirty="0"/>
              <a:t>Kärkilajit: jääkiekko, jalkapallo (pojat), alppihiihto (Tahko) ja</a:t>
            </a:r>
          </a:p>
          <a:p>
            <a:pPr marL="180975" indent="354013">
              <a:buNone/>
            </a:pPr>
            <a:r>
              <a:rPr lang="fi-FI" dirty="0"/>
              <a:t>mäkihyppy.</a:t>
            </a:r>
          </a:p>
          <a:p>
            <a:pPr marL="180975" indent="354013"/>
            <a:r>
              <a:rPr lang="fi-FI" dirty="0"/>
              <a:t>Valmennuslajit Kuopiossa: lentopallo, yleisurheilu, salibandy,</a:t>
            </a:r>
          </a:p>
          <a:p>
            <a:pPr marL="180975" indent="354013">
              <a:buNone/>
            </a:pPr>
            <a:r>
              <a:rPr lang="fi-FI" dirty="0"/>
              <a:t>jalkapallo (tytöt), maastohiihto, yhdistetty</a:t>
            </a:r>
          </a:p>
          <a:p>
            <a:pPr marL="180975" indent="354013"/>
            <a:r>
              <a:rPr lang="fi-FI" dirty="0"/>
              <a:t>Verkostolajit: taitoluistelu, telinevoimistelu, uinti</a:t>
            </a:r>
          </a:p>
          <a:p>
            <a:pPr marL="180975" indent="354013"/>
            <a:r>
              <a:rPr lang="fi-FI" dirty="0"/>
              <a:t>Mukana yhteensä 443 urheilijaa ja n. 45 aamuvalmennusten</a:t>
            </a:r>
          </a:p>
          <a:p>
            <a:pPr marL="180975" indent="354013">
              <a:buNone/>
            </a:pPr>
            <a:r>
              <a:rPr lang="fi-FI" dirty="0"/>
              <a:t>valmentajaa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Tietoja Kuopion lukioista 2019-2020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9699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 txBox="1">
            <a:spLocks/>
          </p:cNvSpPr>
          <p:nvPr/>
        </p:nvSpPr>
        <p:spPr>
          <a:xfrm>
            <a:off x="-187997" y="229765"/>
            <a:ext cx="5214694" cy="140201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fi-FI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KIITOKSIA</a:t>
            </a:r>
          </a:p>
        </p:txBody>
      </p:sp>
      <p:cxnSp>
        <p:nvCxnSpPr>
          <p:cNvPr id="5" name="Suora yhdysviiva 4"/>
          <p:cNvCxnSpPr/>
          <p:nvPr/>
        </p:nvCxnSpPr>
        <p:spPr>
          <a:xfrm>
            <a:off x="1" y="6279913"/>
            <a:ext cx="6788075" cy="0"/>
          </a:xfrm>
          <a:prstGeom prst="line">
            <a:avLst/>
          </a:prstGeom>
          <a:ln w="25400">
            <a:solidFill>
              <a:srgbClr val="F0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uv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18" y="6541597"/>
            <a:ext cx="825543" cy="190511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1469336" y="4771735"/>
            <a:ext cx="315981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fi-FI" dirty="0" err="1"/>
              <a:t>haelukioon</a:t>
            </a:r>
            <a:endParaRPr lang="fi-FI" dirty="0"/>
          </a:p>
          <a:p>
            <a:pPr>
              <a:lnSpc>
                <a:spcPts val="3000"/>
              </a:lnSpc>
            </a:pPr>
            <a:r>
              <a:rPr lang="fi-FI" dirty="0" err="1"/>
              <a:t>haelukioon</a:t>
            </a:r>
            <a:r>
              <a:rPr lang="fi-FI" dirty="0"/>
              <a:t> </a:t>
            </a:r>
          </a:p>
          <a:p>
            <a:pPr>
              <a:lnSpc>
                <a:spcPts val="3000"/>
              </a:lnSpc>
            </a:pPr>
            <a:r>
              <a:rPr lang="fi-FI" dirty="0" err="1"/>
              <a:t>haelukioon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20" y="4900530"/>
            <a:ext cx="266715" cy="266715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20" y="5257469"/>
            <a:ext cx="266715" cy="266715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20" y="5628112"/>
            <a:ext cx="266715" cy="266715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1099918" y="4319548"/>
            <a:ext cx="263886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fi-FI" b="1" dirty="0"/>
              <a:t>www.haelukioon.fi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90" y="1402794"/>
            <a:ext cx="2733089" cy="2482556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7479" r="10742" b="22373"/>
          <a:stretch/>
        </p:blipFill>
        <p:spPr>
          <a:xfrm>
            <a:off x="8100205" y="599599"/>
            <a:ext cx="4091796" cy="2963110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t="11696" r="18076" b="4027"/>
          <a:stretch/>
        </p:blipFill>
        <p:spPr>
          <a:xfrm>
            <a:off x="4908430" y="3671845"/>
            <a:ext cx="3114136" cy="2346385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7" b="26800"/>
          <a:stretch/>
        </p:blipFill>
        <p:spPr>
          <a:xfrm>
            <a:off x="4908430" y="599599"/>
            <a:ext cx="3121944" cy="2963110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r="9860" b="45919"/>
          <a:stretch/>
        </p:blipFill>
        <p:spPr>
          <a:xfrm>
            <a:off x="8100205" y="3671845"/>
            <a:ext cx="4091796" cy="232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1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tsikko 1"/>
          <p:cNvSpPr txBox="1">
            <a:spLocks/>
          </p:cNvSpPr>
          <p:nvPr/>
        </p:nvSpPr>
        <p:spPr>
          <a:xfrm>
            <a:off x="5991015" y="175617"/>
            <a:ext cx="6405840" cy="2833689"/>
          </a:xfrm>
          <a:prstGeom prst="rect">
            <a:avLst/>
          </a:prstGeom>
        </p:spPr>
        <p:txBody>
          <a:bodyPr vert="horz" lIns="121885" tIns="60943" rIns="121885" bIns="60943" rtlCol="0" anchor="ctr">
            <a:no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>
              <a:spcBef>
                <a:spcPct val="50000"/>
              </a:spcBef>
              <a:defRPr/>
            </a:pPr>
            <a:r>
              <a:rPr lang="fi-FI" sz="4400" dirty="0" smtClean="0"/>
              <a:t>Itä-Suomen </a:t>
            </a:r>
            <a:r>
              <a:rPr lang="fi-FI" sz="4400" dirty="0"/>
              <a:t>verkko-oppimisen valtakunnallinen kehittäjäyhteisö</a:t>
            </a:r>
          </a:p>
          <a:p>
            <a:pPr algn="ctr" defTabSz="1219020" fontAlgn="base">
              <a:spcAft>
                <a:spcPct val="0"/>
              </a:spcAft>
              <a:defRPr/>
            </a:pPr>
            <a:r>
              <a:rPr lang="fi-FI" sz="1800" dirty="0">
                <a:solidFill>
                  <a:srgbClr val="FFC000"/>
                </a:solidFill>
              </a:rPr>
              <a:t>Snellman-instituutti 1.7.2019</a:t>
            </a:r>
            <a:endParaRPr lang="fi-FI" sz="4400" spc="-300" dirty="0">
              <a:solidFill>
                <a:srgbClr val="0F0F0F"/>
              </a:solidFill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l="7560" r="12018"/>
          <a:stretch/>
        </p:blipFill>
        <p:spPr>
          <a:xfrm>
            <a:off x="-266701" y="442912"/>
            <a:ext cx="6915151" cy="6415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llipsi 3"/>
          <p:cNvSpPr/>
          <p:nvPr/>
        </p:nvSpPr>
        <p:spPr>
          <a:xfrm rot="20252677">
            <a:off x="3130779" y="822995"/>
            <a:ext cx="2705100" cy="360163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/>
          <p:cNvSpPr txBox="1"/>
          <p:nvPr/>
        </p:nvSpPr>
        <p:spPr>
          <a:xfrm>
            <a:off x="7772003" y="3247964"/>
            <a:ext cx="352372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ISOverstaan</a:t>
            </a:r>
            <a:r>
              <a:rPr lang="fi-FI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historia</a:t>
            </a:r>
          </a:p>
          <a:p>
            <a:r>
              <a:rPr lang="fi-FI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lukioita 29 ja 2 opistoa</a:t>
            </a:r>
          </a:p>
          <a:p>
            <a:endParaRPr lang="fi-FI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i-FI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2008: 63 jäsenoppilaitosta</a:t>
            </a:r>
          </a:p>
          <a:p>
            <a:r>
              <a:rPr lang="fi-FI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2009: 65 jäsenoppilaitosta</a:t>
            </a:r>
          </a:p>
          <a:p>
            <a:r>
              <a:rPr lang="fi-FI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2010: 69 jäsenoppilaitosta</a:t>
            </a:r>
          </a:p>
          <a:p>
            <a:r>
              <a:rPr lang="fi-FI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2011: 74 jäsenoppilaitosta</a:t>
            </a:r>
          </a:p>
          <a:p>
            <a:r>
              <a:rPr lang="fi-FI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2012: 83 jäsenoppilaitosta</a:t>
            </a:r>
          </a:p>
          <a:p>
            <a:r>
              <a:rPr lang="fi-FI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2013: 80 jäsenoppilaitosta</a:t>
            </a:r>
          </a:p>
          <a:p>
            <a:r>
              <a:rPr lang="fi-FI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2014: 75 jäsenoppilaitosta</a:t>
            </a:r>
          </a:p>
          <a:p>
            <a:r>
              <a:rPr lang="fi-FI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2015: 51 jäsenoppilaitosta</a:t>
            </a:r>
          </a:p>
          <a:p>
            <a:r>
              <a:rPr lang="fi-FI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2016: 47 jäsenoppilaitosta</a:t>
            </a:r>
          </a:p>
          <a:p>
            <a:r>
              <a:rPr lang="fi-FI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2017: 42 jäsenoppilaitosta</a:t>
            </a:r>
          </a:p>
          <a:p>
            <a:r>
              <a:rPr lang="fi-FI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2018: 38 jäsenoppilaitosta</a:t>
            </a:r>
          </a:p>
          <a:p>
            <a:r>
              <a:rPr lang="fi-FI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2019: 31 jäsenoppilaitosta</a:t>
            </a:r>
          </a:p>
          <a:p>
            <a:endParaRPr lang="fi-FI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898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12192000" cy="1224948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fi-FI" sz="3200" dirty="0"/>
              <a:t>Kuopion KurssiTV</a:t>
            </a:r>
            <a:br>
              <a:rPr lang="fi-FI" sz="3200" dirty="0"/>
            </a:br>
            <a:r>
              <a:rPr lang="fi-FI" sz="1600" dirty="0">
                <a:solidFill>
                  <a:srgbClr val="0070C0"/>
                </a:solidFill>
              </a:rPr>
              <a:t>kuopio.kurssi.tv</a:t>
            </a:r>
          </a:p>
          <a:p>
            <a:pPr algn="ctr">
              <a:spcBef>
                <a:spcPct val="50000"/>
              </a:spcBef>
              <a:defRPr/>
            </a:pPr>
            <a:endParaRPr lang="fi-FI" sz="3200" dirty="0"/>
          </a:p>
        </p:txBody>
      </p:sp>
      <p:cxnSp>
        <p:nvCxnSpPr>
          <p:cNvPr id="5" name="Suora yhdysviiva 4"/>
          <p:cNvCxnSpPr/>
          <p:nvPr/>
        </p:nvCxnSpPr>
        <p:spPr>
          <a:xfrm flipV="1">
            <a:off x="0" y="6276975"/>
            <a:ext cx="12192000" cy="2939"/>
          </a:xfrm>
          <a:prstGeom prst="line">
            <a:avLst/>
          </a:prstGeom>
          <a:ln w="25400">
            <a:solidFill>
              <a:srgbClr val="F0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uv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498" y="6489458"/>
            <a:ext cx="825543" cy="19051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541" y="828503"/>
            <a:ext cx="6391630" cy="5521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6"/>
          <a:srcRect l="-797" t="-1081" r="42725" b="1081"/>
          <a:stretch/>
        </p:blipFill>
        <p:spPr>
          <a:xfrm>
            <a:off x="75709" y="2600325"/>
            <a:ext cx="5796832" cy="367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735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uora yhdysviiva 4"/>
          <p:cNvCxnSpPr/>
          <p:nvPr/>
        </p:nvCxnSpPr>
        <p:spPr>
          <a:xfrm flipV="1">
            <a:off x="0" y="6276975"/>
            <a:ext cx="12192000" cy="2939"/>
          </a:xfrm>
          <a:prstGeom prst="line">
            <a:avLst/>
          </a:prstGeom>
          <a:ln w="25400">
            <a:solidFill>
              <a:srgbClr val="F0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uv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498" y="6489458"/>
            <a:ext cx="825543" cy="19051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42" y="0"/>
            <a:ext cx="8132118" cy="7024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 txBox="1">
            <a:spLocks/>
          </p:cNvSpPr>
          <p:nvPr/>
        </p:nvSpPr>
        <p:spPr>
          <a:xfrm>
            <a:off x="-500332" y="224290"/>
            <a:ext cx="12192000" cy="1224948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fi-FI" sz="3200" dirty="0"/>
              <a:t>Tulevaisuus …</a:t>
            </a:r>
            <a:r>
              <a:rPr lang="fi-FI" sz="3200" dirty="0" err="1"/>
              <a:t>Lumit</a:t>
            </a:r>
            <a:r>
              <a:rPr lang="fi-FI" sz="3200" dirty="0"/>
              <a:t>?</a:t>
            </a:r>
            <a:endParaRPr lang="fi-FI" sz="1600" dirty="0">
              <a:solidFill>
                <a:srgbClr val="0070C0"/>
              </a:solidFill>
            </a:endParaRPr>
          </a:p>
          <a:p>
            <a:pPr algn="ctr">
              <a:spcBef>
                <a:spcPct val="50000"/>
              </a:spcBef>
              <a:defRPr/>
            </a:pP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744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uora yhdysviiva 4"/>
          <p:cNvCxnSpPr/>
          <p:nvPr/>
        </p:nvCxnSpPr>
        <p:spPr>
          <a:xfrm>
            <a:off x="1" y="6279913"/>
            <a:ext cx="6788075" cy="0"/>
          </a:xfrm>
          <a:prstGeom prst="line">
            <a:avLst/>
          </a:prstGeom>
          <a:ln w="25400">
            <a:solidFill>
              <a:srgbClr val="F0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uva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3" y="6473702"/>
            <a:ext cx="825543" cy="190511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19" y="0"/>
            <a:ext cx="7289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6C63B03F-C7F0-4624-88C0-74327DEC834A}"/>
              </a:ext>
            </a:extLst>
          </p:cNvPr>
          <p:cNvSpPr txBox="1">
            <a:spLocks/>
          </p:cNvSpPr>
          <p:nvPr/>
        </p:nvSpPr>
        <p:spPr>
          <a:xfrm>
            <a:off x="85271" y="1125241"/>
            <a:ext cx="4710880" cy="51546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fi-FI" sz="2000" b="1" dirty="0"/>
              <a:t>Lukiouudistuksen tavoitteena</a:t>
            </a:r>
            <a:endParaRPr lang="fi-FI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i-FI" sz="1800" dirty="0">
                <a:solidFill>
                  <a:srgbClr val="000000"/>
                </a:solidFill>
                <a:latin typeface="Calibri" panose="020F0502020204030204" pitchFamily="34" charset="0"/>
              </a:rPr>
              <a:t>jotta Suomi menestyisi mahdollisimman hyvin tulevina vuosikymmeninä</a:t>
            </a:r>
          </a:p>
          <a:p>
            <a:r>
              <a:rPr lang="fi-FI" sz="1800" dirty="0">
                <a:solidFill>
                  <a:srgbClr val="000000"/>
                </a:solidFill>
                <a:latin typeface="Calibri" panose="020F0502020204030204" pitchFamily="34" charset="0"/>
              </a:rPr>
              <a:t>korkeakoulutettujen osuus 25–34-vuotiaiden ikäluokasta halutaan nostaa vuoteen 2030 mennessä 50 prosenttiin nykyisestä 41 prosentista</a:t>
            </a:r>
          </a:p>
          <a:p>
            <a:r>
              <a:rPr lang="fi-FI" sz="1800" dirty="0">
                <a:solidFill>
                  <a:srgbClr val="000000"/>
                </a:solidFill>
                <a:latin typeface="Calibri" panose="020F0502020204030204" pitchFamily="34" charset="0"/>
              </a:rPr>
              <a:t>vahvistaa koulutuksen laatua ja oppimistuloksia</a:t>
            </a:r>
          </a:p>
          <a:p>
            <a:r>
              <a:rPr lang="fi-FI" sz="1800" dirty="0">
                <a:solidFill>
                  <a:srgbClr val="000000"/>
                </a:solidFill>
                <a:latin typeface="Calibri" panose="020F0502020204030204" pitchFamily="34" charset="0"/>
              </a:rPr>
              <a:t>lisätä lukiokoulutuksen vetovoimaa yleissivistävänä koulutusmuotona</a:t>
            </a:r>
          </a:p>
          <a:p>
            <a:r>
              <a:rPr lang="fi-FI" sz="1800" dirty="0">
                <a:solidFill>
                  <a:srgbClr val="000000"/>
                </a:solidFill>
                <a:latin typeface="Calibri" panose="020F0502020204030204" pitchFamily="34" charset="0"/>
              </a:rPr>
              <a:t>sujuvoittaa siirtymistä </a:t>
            </a:r>
            <a:r>
              <a:rPr lang="fi-FI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korkea-asteen opintoihin</a:t>
            </a:r>
          </a:p>
          <a:p>
            <a:r>
              <a:rPr lang="fi-FI" sz="1800" dirty="0">
                <a:solidFill>
                  <a:srgbClr val="000000"/>
                </a:solidFill>
                <a:latin typeface="Calibri" panose="020F0502020204030204" pitchFamily="34" charset="0"/>
              </a:rPr>
              <a:t>parantaa lukiolaisen </a:t>
            </a:r>
            <a:r>
              <a:rPr lang="fi-FI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työelämään</a:t>
            </a:r>
            <a:r>
              <a:rPr lang="fi-FI" sz="1800" dirty="0">
                <a:solidFill>
                  <a:srgbClr val="000000"/>
                </a:solidFill>
                <a:latin typeface="Calibri" panose="020F0502020204030204" pitchFamily="34" charset="0"/>
              </a:rPr>
              <a:t> siirtymisen valmiuksia</a:t>
            </a:r>
          </a:p>
          <a:p>
            <a:r>
              <a:rPr lang="fi-FI" sz="1800" dirty="0">
                <a:solidFill>
                  <a:srgbClr val="000000"/>
                </a:solidFill>
                <a:latin typeface="Calibri" panose="020F0502020204030204" pitchFamily="34" charset="0"/>
              </a:rPr>
              <a:t>antaa </a:t>
            </a:r>
            <a:r>
              <a:rPr lang="fi-FI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kansainvälisyyteen</a:t>
            </a:r>
            <a:r>
              <a:rPr lang="fi-FI" sz="1800" dirty="0">
                <a:solidFill>
                  <a:srgbClr val="000000"/>
                </a:solidFill>
                <a:latin typeface="Calibri" panose="020F0502020204030204" pitchFamily="34" charset="0"/>
              </a:rPr>
              <a:t> liittyviä kokemuksia lukio-opintojen aikana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t="139" r="55912" b="49861"/>
          <a:stretch/>
        </p:blipFill>
        <p:spPr>
          <a:xfrm>
            <a:off x="4896171" y="1"/>
            <a:ext cx="3288973" cy="392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iruutu 2"/>
          <p:cNvSpPr txBox="1"/>
          <p:nvPr/>
        </p:nvSpPr>
        <p:spPr>
          <a:xfrm>
            <a:off x="1118625" y="575806"/>
            <a:ext cx="5372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Uusi lukio tukee ja innostaa!</a:t>
            </a:r>
          </a:p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8810625" cy="1125241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fi-FI" sz="4000" b="1" dirty="0"/>
              <a:t>Uudistuva lukiokoulutus</a:t>
            </a:r>
          </a:p>
        </p:txBody>
      </p:sp>
    </p:spTree>
    <p:extLst>
      <p:ext uri="{BB962C8B-B14F-4D97-AF65-F5344CB8AC3E}">
        <p14:creationId xmlns:p14="http://schemas.microsoft.com/office/powerpoint/2010/main" val="3122517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iruutu 11"/>
          <p:cNvSpPr txBox="1"/>
          <p:nvPr/>
        </p:nvSpPr>
        <p:spPr>
          <a:xfrm>
            <a:off x="-449570" y="3982039"/>
            <a:ext cx="12042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/>
            <a:r>
              <a:rPr lang="fi-FI" sz="3600" b="1" dirty="0"/>
              <a:t>Hyvinvoinnin tuki</a:t>
            </a:r>
            <a:endParaRPr lang="fi-FI" sz="3600" dirty="0"/>
          </a:p>
          <a:p>
            <a:pPr lvl="3" algn="ctr"/>
            <a:r>
              <a:rPr lang="fi-FI" sz="3600" b="1" dirty="0"/>
              <a:t>Työelämä- ja korkeakouluyhteistyö</a:t>
            </a:r>
            <a:endParaRPr lang="fi-FI" sz="3600" dirty="0"/>
          </a:p>
          <a:p>
            <a:pPr lvl="3" algn="ctr"/>
            <a:r>
              <a:rPr lang="fi-FI" sz="3600" b="1" i="1" dirty="0"/>
              <a:t>LOPS21</a:t>
            </a:r>
            <a:endParaRPr lang="fi-FI" sz="3600" dirty="0"/>
          </a:p>
        </p:txBody>
      </p:sp>
      <p:sp>
        <p:nvSpPr>
          <p:cNvPr id="3" name="Tekstiruutu 2"/>
          <p:cNvSpPr txBox="1"/>
          <p:nvPr/>
        </p:nvSpPr>
        <p:spPr>
          <a:xfrm>
            <a:off x="2225977" y="110547"/>
            <a:ext cx="7928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Lukuvuoden painopisteet</a:t>
            </a:r>
          </a:p>
        </p:txBody>
      </p:sp>
    </p:spTree>
    <p:extLst>
      <p:ext uri="{BB962C8B-B14F-4D97-AF65-F5344CB8AC3E}">
        <p14:creationId xmlns:p14="http://schemas.microsoft.com/office/powerpoint/2010/main" val="273823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1076324"/>
            <a:ext cx="9677400" cy="5437779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8572501" y="1935539"/>
            <a:ext cx="36195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Hyvinvointiosaaminen</a:t>
            </a:r>
          </a:p>
          <a:p>
            <a:pPr algn="ctr"/>
            <a:endParaRPr lang="fi-FI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i-F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Vuorovaikutusosaaminen</a:t>
            </a:r>
          </a:p>
          <a:p>
            <a:pPr algn="ctr"/>
            <a:endParaRPr lang="fi-FI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i-F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Monitieteinen ja luova osaaminen</a:t>
            </a:r>
          </a:p>
          <a:p>
            <a:pPr algn="ctr"/>
            <a:endParaRPr lang="fi-FI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i-F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Yhteiskunnallinen osaaminen </a:t>
            </a:r>
          </a:p>
          <a:p>
            <a:pPr algn="ctr"/>
            <a:endParaRPr lang="fi-FI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i-F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Eettisyys ja ympäristöosaaminen </a:t>
            </a:r>
          </a:p>
          <a:p>
            <a:pPr algn="ctr"/>
            <a:endParaRPr lang="fi-FI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i-F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Globaali- ja kulttuuriosaaminen</a:t>
            </a:r>
          </a:p>
        </p:txBody>
      </p:sp>
      <p:sp>
        <p:nvSpPr>
          <p:cNvPr id="4" name="Suorakulmio 3"/>
          <p:cNvSpPr/>
          <p:nvPr/>
        </p:nvSpPr>
        <p:spPr>
          <a:xfrm>
            <a:off x="0" y="0"/>
            <a:ext cx="1219757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”SYDÄMEN SIVISTYS”</a:t>
            </a:r>
          </a:p>
        </p:txBody>
      </p:sp>
    </p:spTree>
    <p:extLst>
      <p:ext uri="{BB962C8B-B14F-4D97-AF65-F5344CB8AC3E}">
        <p14:creationId xmlns:p14="http://schemas.microsoft.com/office/powerpoint/2010/main" val="1576324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 txBox="1">
            <a:spLocks/>
          </p:cNvSpPr>
          <p:nvPr/>
        </p:nvSpPr>
        <p:spPr>
          <a:xfrm>
            <a:off x="114302" y="105826"/>
            <a:ext cx="11963399" cy="1125241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fi-FI" sz="2400" b="1" dirty="0"/>
              <a:t>Mitä tarkoittaa yhteistyö </a:t>
            </a:r>
            <a:r>
              <a:rPr lang="fi-F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korkeakoulujen</a:t>
            </a:r>
            <a:r>
              <a:rPr lang="fi-FI" sz="2400" b="1" dirty="0"/>
              <a:t> kanssa ja </a:t>
            </a:r>
          </a:p>
          <a:p>
            <a:pPr algn="ctr"/>
            <a:r>
              <a:rPr lang="fi-F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kansainvälisyys</a:t>
            </a:r>
            <a:r>
              <a:rPr lang="fi-FI" sz="2400" b="1" dirty="0"/>
              <a:t>-, </a:t>
            </a:r>
            <a:r>
              <a:rPr lang="fi-F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työelämä</a:t>
            </a:r>
            <a:r>
              <a:rPr lang="fi-FI" sz="2400" b="1" dirty="0"/>
              <a:t>- ja </a:t>
            </a:r>
            <a:r>
              <a:rPr lang="fi-F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yrittäjyysosaamisen</a:t>
            </a:r>
            <a:r>
              <a:rPr lang="fi-FI" sz="2400" b="1" dirty="0"/>
              <a:t> vahvistaminen?</a:t>
            </a:r>
          </a:p>
        </p:txBody>
      </p:sp>
      <p:cxnSp>
        <p:nvCxnSpPr>
          <p:cNvPr id="5" name="Suora yhdysviiva 4"/>
          <p:cNvCxnSpPr/>
          <p:nvPr/>
        </p:nvCxnSpPr>
        <p:spPr>
          <a:xfrm flipV="1">
            <a:off x="0" y="6276975"/>
            <a:ext cx="12192000" cy="2939"/>
          </a:xfrm>
          <a:prstGeom prst="line">
            <a:avLst/>
          </a:prstGeom>
          <a:ln w="25400">
            <a:solidFill>
              <a:srgbClr val="F0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uva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498" y="6489458"/>
            <a:ext cx="825543" cy="190511"/>
          </a:xfrm>
          <a:prstGeom prst="rect">
            <a:avLst/>
          </a:prstGeom>
        </p:spPr>
      </p:pic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6C63B03F-C7F0-4624-88C0-74327DEC834A}"/>
              </a:ext>
            </a:extLst>
          </p:cNvPr>
          <p:cNvSpPr txBox="1">
            <a:spLocks/>
          </p:cNvSpPr>
          <p:nvPr/>
        </p:nvSpPr>
        <p:spPr>
          <a:xfrm>
            <a:off x="426723" y="1233403"/>
            <a:ext cx="11765277" cy="45315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fi-FI" dirty="0"/>
              <a:t>Lukiokoulutuksen järjestäjien </a:t>
            </a:r>
            <a:r>
              <a:rPr lang="fi-F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yhteistyövelvoitteita vahvistetaan </a:t>
            </a:r>
            <a:r>
              <a:rPr lang="fi-FI" dirty="0"/>
              <a:t>lukioiden ja korkeakoulujen välisen yhteistyön osalta. </a:t>
            </a:r>
          </a:p>
          <a:p>
            <a:pPr>
              <a:spcBef>
                <a:spcPts val="1800"/>
              </a:spcBef>
            </a:pPr>
            <a:r>
              <a:rPr lang="fi-FI" dirty="0"/>
              <a:t>Osa lukiokoulutuksen oppimäärän opinnoista </a:t>
            </a:r>
            <a:r>
              <a:rPr lang="fi-F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järjestettävä yhteistyössä </a:t>
            </a:r>
            <a:r>
              <a:rPr lang="fi-FI" dirty="0"/>
              <a:t>yhden tai useamman korkeakoulun kanssa siten, että jokainen lukiolainen saa halutessaan kokemusta korkeakouluopiskelusta. </a:t>
            </a:r>
          </a:p>
          <a:p>
            <a:pPr>
              <a:spcBef>
                <a:spcPts val="1800"/>
              </a:spcBef>
            </a:pPr>
            <a:r>
              <a:rPr lang="fi-FI" dirty="0"/>
              <a:t>Opetus </a:t>
            </a:r>
            <a:r>
              <a:rPr lang="fi-F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fi-FI" dirty="0"/>
              <a:t>lisäksi</a:t>
            </a:r>
            <a:r>
              <a:rPr lang="fi-F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järjestettävä </a:t>
            </a:r>
            <a:r>
              <a:rPr lang="fi-FI" dirty="0"/>
              <a:t>niin, </a:t>
            </a:r>
            <a:r>
              <a:rPr lang="fi-F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että</a:t>
            </a:r>
            <a:r>
              <a:rPr lang="fi-FI" dirty="0"/>
              <a:t> opiskelijalla </a:t>
            </a:r>
            <a:r>
              <a:rPr lang="fi-F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mahdollisuus </a:t>
            </a:r>
            <a:r>
              <a:rPr lang="fi-FI" dirty="0"/>
              <a:t>kehittää kansainvälistä osaamistaan sekä työelämä- ja yrittäjyysosaamistaan. </a:t>
            </a:r>
          </a:p>
          <a:p>
            <a:pPr>
              <a:spcBef>
                <a:spcPts val="1800"/>
              </a:spcBef>
            </a:pPr>
            <a:r>
              <a:rPr lang="fi-FI" dirty="0"/>
              <a:t>Nämä osaamisalueet sisältyvät myös laaja-alaisen osaamisen tavoitteisiin.</a:t>
            </a:r>
            <a:endParaRPr lang="fi-FI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130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 txBox="1">
            <a:spLocks/>
          </p:cNvSpPr>
          <p:nvPr/>
        </p:nvSpPr>
        <p:spPr>
          <a:xfrm>
            <a:off x="2" y="75712"/>
            <a:ext cx="4910917" cy="61961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fi-FI" b="1" dirty="0"/>
              <a:t>Korkeakouluyhteistyö</a:t>
            </a:r>
          </a:p>
        </p:txBody>
      </p:sp>
      <p:cxnSp>
        <p:nvCxnSpPr>
          <p:cNvPr id="5" name="Suora yhdysviiva 4"/>
          <p:cNvCxnSpPr/>
          <p:nvPr/>
        </p:nvCxnSpPr>
        <p:spPr>
          <a:xfrm>
            <a:off x="1" y="6279913"/>
            <a:ext cx="6788075" cy="0"/>
          </a:xfrm>
          <a:prstGeom prst="line">
            <a:avLst/>
          </a:prstGeom>
          <a:ln w="19050">
            <a:solidFill>
              <a:srgbClr val="F0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uva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8" y="6473702"/>
            <a:ext cx="825543" cy="190511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19" y="0"/>
            <a:ext cx="7289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orakulmio 2"/>
          <p:cNvSpPr/>
          <p:nvPr/>
        </p:nvSpPr>
        <p:spPr>
          <a:xfrm>
            <a:off x="0" y="816869"/>
            <a:ext cx="4910918" cy="441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fi-FI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Lukiokoulutus antaa opiskelijalle valmiudet aloittaa korkeakoulututkintoon johtavat opinnot yliopistossa tai ammattikorkeakoulussa</a:t>
            </a:r>
            <a:r>
              <a:rPr lang="fi-FI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(lukiolaki 714/2018, 2 § 1 mom.). </a:t>
            </a:r>
            <a:endParaRPr lang="fi-FI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</a:pPr>
            <a:r>
              <a:rPr lang="fi-FI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 </a:t>
            </a:r>
            <a:endParaRPr lang="fi-FI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</a:pPr>
            <a:r>
              <a:rPr lang="fi-FI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Osa lukiokoulutuksen oppimäärän opinnoista on järjestettävä yhteistyössä yhden tai useamman korkeakoulun kanssa </a:t>
            </a:r>
            <a:r>
              <a:rPr lang="fi-FI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(lukiolaki 714/2018, 13 § 3 mom.)</a:t>
            </a:r>
            <a:r>
              <a:rPr lang="fi-FI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15000"/>
              </a:lnSpc>
            </a:pPr>
            <a:endParaRPr lang="fi-FI" sz="1600" i="1" dirty="0"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fi-FI" sz="1600" dirty="0"/>
              <a:t>Korkeakouluopintoihin valmistautumisessa korostuvat </a:t>
            </a:r>
            <a:r>
              <a:rPr lang="fi-FI" sz="1600" dirty="0">
                <a:solidFill>
                  <a:srgbClr val="FF0000"/>
                </a:solidFill>
              </a:rPr>
              <a:t>laaja-alaisen osaamisen </a:t>
            </a:r>
            <a:r>
              <a:rPr lang="fi-FI" sz="1600" dirty="0"/>
              <a:t>alueista </a:t>
            </a:r>
            <a:r>
              <a:rPr lang="fi-FI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monitieteinen ja luova osaaminen, vuorovaikutusosaaminen sekä globaali- ja kulttuuriosaaminen. </a:t>
            </a:r>
          </a:p>
          <a:p>
            <a:pPr>
              <a:lnSpc>
                <a:spcPct val="115000"/>
              </a:lnSpc>
            </a:pPr>
            <a:endParaRPr lang="fi-FI" sz="1600" dirty="0"/>
          </a:p>
          <a:p>
            <a:pPr>
              <a:lnSpc>
                <a:spcPct val="115000"/>
              </a:lnSpc>
            </a:pPr>
            <a:r>
              <a:rPr lang="fi-FI" sz="1600" dirty="0">
                <a:solidFill>
                  <a:srgbClr val="FF0000"/>
                </a:solidFill>
              </a:rPr>
              <a:t>Korkeakouluopintoihin tutustumisen konkreettiset muodot päätetään paikallisella tasolla. 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5"/>
          <a:srcRect l="14234"/>
          <a:stretch/>
        </p:blipFill>
        <p:spPr>
          <a:xfrm>
            <a:off x="9001126" y="1"/>
            <a:ext cx="3199593" cy="340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7306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uora yhdysviiva 4"/>
          <p:cNvCxnSpPr/>
          <p:nvPr/>
        </p:nvCxnSpPr>
        <p:spPr>
          <a:xfrm>
            <a:off x="1" y="6279913"/>
            <a:ext cx="6788075" cy="0"/>
          </a:xfrm>
          <a:prstGeom prst="line">
            <a:avLst/>
          </a:prstGeom>
          <a:ln w="19050">
            <a:solidFill>
              <a:srgbClr val="F0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uva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8" y="6473702"/>
            <a:ext cx="825543" cy="190511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0" y="816869"/>
            <a:ext cx="4910918" cy="4833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Lukion opetus on järjestettävä siten, että opiskelijalla on mahdollisuus kehittää kansainvälistä osaamistaan</a:t>
            </a:r>
            <a:r>
              <a:rPr lang="fi-FI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(lukiolaki 714/2018, 13 § 3 mom.). </a:t>
            </a:r>
          </a:p>
          <a:p>
            <a:pPr>
              <a:lnSpc>
                <a:spcPct val="115000"/>
              </a:lnSpc>
            </a:pPr>
            <a:endParaRPr lang="fi-FI" sz="1400" i="1" dirty="0">
              <a:cs typeface="Calibri" panose="020F0502020204030204" pitchFamily="34" charset="0"/>
            </a:endParaRPr>
          </a:p>
          <a:p>
            <a:r>
              <a:rPr lang="fi-FI" sz="1600" dirty="0"/>
              <a:t>Kansainvälistä osaamista vahvistavat </a:t>
            </a:r>
            <a:r>
              <a:rPr lang="fi-FI" sz="1600" dirty="0">
                <a:solidFill>
                  <a:srgbClr val="FF0000"/>
                </a:solidFill>
              </a:rPr>
              <a:t>laaja-alaisen osaamisen </a:t>
            </a:r>
            <a:r>
              <a:rPr lang="fi-FI" sz="1600" dirty="0"/>
              <a:t>alueista erityisesti </a:t>
            </a:r>
            <a:r>
              <a:rPr lang="fi-FI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vuorovaikutusosaaminen, yhteiskunnallinen osaaminen sekä globaali- ja kulttuuriosaaminen. </a:t>
            </a:r>
          </a:p>
          <a:p>
            <a:endParaRPr lang="fi-FI" sz="1600" dirty="0"/>
          </a:p>
          <a:p>
            <a:r>
              <a:rPr lang="fi-FI" sz="1600" dirty="0"/>
              <a:t>Näiden osana tai lisäksi painottuvat globaalikansalaisen asenne, kulttuuriset ja kielitaidot, yhteistyö- ja tiimitaidot, avoin kiinnostus uusien ulottuvuuksien ja mahdollisuuksien kohtaamiseen sekä elinikäiseen oppimiseen.</a:t>
            </a:r>
          </a:p>
          <a:p>
            <a:r>
              <a:rPr lang="fi-FI" sz="1600" dirty="0"/>
              <a:t> </a:t>
            </a:r>
          </a:p>
          <a:p>
            <a:r>
              <a:rPr lang="fi-FI" sz="1600" dirty="0">
                <a:solidFill>
                  <a:srgbClr val="FF0000"/>
                </a:solidFill>
              </a:rPr>
              <a:t>Kansainvälisen osaamisen painotukset ja lukion kansainvälisen toiminnan muodot päätetään paikallisella tasolla.</a:t>
            </a: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7179"/>
          <a:stretch/>
        </p:blipFill>
        <p:spPr>
          <a:xfrm>
            <a:off x="9361365" y="1"/>
            <a:ext cx="2876551" cy="324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 r="49525"/>
          <a:stretch/>
        </p:blipFill>
        <p:spPr>
          <a:xfrm>
            <a:off x="8808915" y="3321065"/>
            <a:ext cx="3429000" cy="3536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3" t="293" r="16331" b="-293"/>
          <a:stretch/>
        </p:blipFill>
        <p:spPr>
          <a:xfrm>
            <a:off x="5039786" y="1"/>
            <a:ext cx="4238625" cy="324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 txBox="1">
            <a:spLocks/>
          </p:cNvSpPr>
          <p:nvPr/>
        </p:nvSpPr>
        <p:spPr>
          <a:xfrm>
            <a:off x="1" y="75712"/>
            <a:ext cx="6134099" cy="61961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fi-FI" b="1" dirty="0"/>
              <a:t>Kansainvälinen osaaminen </a:t>
            </a:r>
            <a:endParaRPr lang="fi-FI" dirty="0"/>
          </a:p>
        </p:txBody>
      </p:sp>
      <p:pic>
        <p:nvPicPr>
          <p:cNvPr id="15" name="Kuva 14"/>
          <p:cNvPicPr>
            <a:picLocks noChangeAspect="1"/>
          </p:cNvPicPr>
          <p:nvPr/>
        </p:nvPicPr>
        <p:blipFill rotWithShape="1">
          <a:blip r:embed="rId7"/>
          <a:srcRect l="3224" r="7568"/>
          <a:stretch/>
        </p:blipFill>
        <p:spPr>
          <a:xfrm>
            <a:off x="4807731" y="3520961"/>
            <a:ext cx="3914775" cy="3143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2856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 txBox="1">
            <a:spLocks/>
          </p:cNvSpPr>
          <p:nvPr/>
        </p:nvSpPr>
        <p:spPr>
          <a:xfrm>
            <a:off x="2" y="75712"/>
            <a:ext cx="4910917" cy="61961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fi-FI" b="1" dirty="0"/>
              <a:t>Työelämävalmiudet</a:t>
            </a:r>
          </a:p>
        </p:txBody>
      </p:sp>
      <p:cxnSp>
        <p:nvCxnSpPr>
          <p:cNvPr id="5" name="Suora yhdysviiva 4"/>
          <p:cNvCxnSpPr/>
          <p:nvPr/>
        </p:nvCxnSpPr>
        <p:spPr>
          <a:xfrm>
            <a:off x="1" y="6279913"/>
            <a:ext cx="6788075" cy="0"/>
          </a:xfrm>
          <a:prstGeom prst="line">
            <a:avLst/>
          </a:prstGeom>
          <a:ln w="19050">
            <a:solidFill>
              <a:srgbClr val="F0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uva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8" y="6473702"/>
            <a:ext cx="825543" cy="190511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0" y="816869"/>
            <a:ext cx="4910918" cy="453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fi-FI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Oppimäärän mukainen opetus on järjestettävä siten, että opiskelijalla on mahdollisuus kehittää kansainvälistä osaamistaan sekä työelämä- ja yrittäjyysosaamistaan (lukiolaki 714/2018, 13 § 3 mom.).</a:t>
            </a:r>
          </a:p>
          <a:p>
            <a:pPr>
              <a:lnSpc>
                <a:spcPct val="115000"/>
              </a:lnSpc>
            </a:pPr>
            <a:endParaRPr lang="fi-FI" sz="1400" i="1" dirty="0">
              <a:cs typeface="Calibri" panose="020F0502020204030204" pitchFamily="34" charset="0"/>
            </a:endParaRPr>
          </a:p>
          <a:p>
            <a:pPr algn="just"/>
            <a:r>
              <a:rPr lang="fi-FI" sz="1200" dirty="0"/>
              <a:t>Työelämään valmentautumisessa korostuvat </a:t>
            </a:r>
            <a:r>
              <a:rPr lang="fi-FI" sz="1200" dirty="0">
                <a:solidFill>
                  <a:srgbClr val="FF0000"/>
                </a:solidFill>
              </a:rPr>
              <a:t>laaja-alaisen osaamisen</a:t>
            </a:r>
            <a:r>
              <a:rPr lang="fi-FI" sz="1200" dirty="0"/>
              <a:t> alueista vuorovaikutusosaaminen, monitieteinen ja luova osaaminen, yhteiskunnallinen osaaminen sekä eettisyys ja ympäristöosaaminen. </a:t>
            </a:r>
          </a:p>
          <a:p>
            <a:pPr algn="just"/>
            <a:endParaRPr lang="fi-FI" sz="1400" dirty="0"/>
          </a:p>
          <a:p>
            <a:pPr algn="just"/>
            <a:r>
              <a:rPr lang="fi-FI" sz="1200" dirty="0"/>
              <a:t>Näiden osana tai lisäksi painottuvat elämänhallinnan taidot, yhteistyö- ja tiimitaidot, kieli- ja kulttuuritaidot, motivoituminen uuden oppimiseen, joustavuus, kyky arvioida ja kehittää omaa osaamistaan sekä ymmärrys työelämään vaikuttavien muutosten vaikutuksesta oman osaamisen kehittämiselle. </a:t>
            </a:r>
            <a:r>
              <a:rPr lang="fi-FI" sz="1400" dirty="0"/>
              <a:t> </a:t>
            </a:r>
          </a:p>
          <a:p>
            <a:pPr algn="just"/>
            <a:r>
              <a:rPr lang="fi-FI" sz="1400" dirty="0"/>
              <a:t> </a:t>
            </a:r>
          </a:p>
          <a:p>
            <a:pPr algn="just"/>
            <a:r>
              <a:rPr lang="fi-FI" sz="1400" dirty="0">
                <a:solidFill>
                  <a:srgbClr val="FF0000"/>
                </a:solidFill>
              </a:rPr>
              <a:t>Lukio linjaa opetussuunnitelmassa yhteistyöstään työelämän, kuten yritysmaailman, julkisen sektorin ja kolmannen sektorin edustajien kanssa.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/>
        </p:blipFill>
        <p:spPr>
          <a:xfrm>
            <a:off x="4902201" y="1"/>
            <a:ext cx="728980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48"/>
          <a:stretch/>
        </p:blipFill>
        <p:spPr>
          <a:xfrm>
            <a:off x="4896733" y="0"/>
            <a:ext cx="3180467" cy="3390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9" t="-509" r="5419" b="-847"/>
          <a:stretch/>
        </p:blipFill>
        <p:spPr>
          <a:xfrm>
            <a:off x="9048752" y="3438525"/>
            <a:ext cx="3143249" cy="341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6154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800"/>
          <a:stretch>
            <a:fillRect/>
          </a:stretch>
        </p:blipFill>
        <p:spPr>
          <a:xfrm>
            <a:off x="-219076" y="0"/>
            <a:ext cx="12411075" cy="6858000"/>
          </a:xfrm>
          <a:prstGeom prst="rect">
            <a:avLst/>
          </a:prstGeom>
        </p:spPr>
      </p:pic>
      <p:sp>
        <p:nvSpPr>
          <p:cNvPr id="4" name="Otsikko 1"/>
          <p:cNvSpPr txBox="1">
            <a:spLocks/>
          </p:cNvSpPr>
          <p:nvPr/>
        </p:nvSpPr>
        <p:spPr>
          <a:xfrm>
            <a:off x="666751" y="-120651"/>
            <a:ext cx="10706100" cy="4692651"/>
          </a:xfrm>
          <a:prstGeom prst="rect">
            <a:avLst/>
          </a:prstGeom>
        </p:spPr>
        <p:txBody>
          <a:bodyPr lIns="91384" tIns="45692" rIns="91384" bIns="45692" anchor="b">
            <a:normAutofit/>
          </a:bodyPr>
          <a:lstStyle>
            <a:lvl1pPr algn="l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4000" b="1" kern="1200" spc="-3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ctr" defTabSz="914377">
              <a:defRPr/>
            </a:pPr>
            <a:r>
              <a:rPr lang="fi-FI" spc="-151" dirty="0" err="1" smtClean="0">
                <a:solidFill>
                  <a:srgbClr val="FFFFFF"/>
                </a:solidFill>
              </a:rPr>
              <a:t>Lukioden</a:t>
            </a:r>
            <a:r>
              <a:rPr lang="fi-FI" spc="-151" dirty="0" smtClean="0">
                <a:solidFill>
                  <a:srgbClr val="FFFFFF"/>
                </a:solidFill>
              </a:rPr>
              <a:t> paikallisen</a:t>
            </a:r>
            <a:endParaRPr lang="fi-FI" spc="-151" dirty="0">
              <a:solidFill>
                <a:srgbClr val="FFFFFF"/>
              </a:solidFill>
            </a:endParaRPr>
          </a:p>
          <a:p>
            <a:pPr algn="ctr" defTabSz="914377">
              <a:defRPr/>
            </a:pPr>
            <a:r>
              <a:rPr lang="fi-FI" spc="-151" dirty="0">
                <a:solidFill>
                  <a:srgbClr val="FFFFFF"/>
                </a:solidFill>
              </a:rPr>
              <a:t> LOPS21 työn aloittaminen</a:t>
            </a:r>
          </a:p>
        </p:txBody>
      </p:sp>
    </p:spTree>
    <p:extLst>
      <p:ext uri="{BB962C8B-B14F-4D97-AF65-F5344CB8AC3E}">
        <p14:creationId xmlns:p14="http://schemas.microsoft.com/office/powerpoint/2010/main" val="1847262453"/>
      </p:ext>
    </p:extLst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|2.3|2|1.8|2.3|4|3.5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1_Office-teema">
  <a:themeElements>
    <a:clrScheme name="Kuopio - kärkihankkeet">
      <a:dk1>
        <a:srgbClr val="000000"/>
      </a:dk1>
      <a:lt1>
        <a:srgbClr val="FFFFFF"/>
      </a:lt1>
      <a:dk2>
        <a:srgbClr val="0432FF"/>
      </a:dk2>
      <a:lt2>
        <a:srgbClr val="E7E6E6"/>
      </a:lt2>
      <a:accent1>
        <a:srgbClr val="FF000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0000FF"/>
      </a:hlink>
      <a:folHlink>
        <a:srgbClr val="919191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opion kaupunki esitysmalli">
  <a:themeElements>
    <a:clrScheme name="Kuopio_2018_3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0563C1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9DE78120-0FCE-415D-A017-DD613B1FCD13}"/>
    </a:ext>
  </a:extLst>
</a:theme>
</file>

<file path=ppt/theme/theme3.xml><?xml version="1.0" encoding="utf-8"?>
<a:theme xmlns:a="http://schemas.openxmlformats.org/drawingml/2006/main" name="2_Office-teema">
  <a:themeElements>
    <a:clrScheme name="Kuopio - kärkihankkeet">
      <a:dk1>
        <a:srgbClr val="000000"/>
      </a:dk1>
      <a:lt1>
        <a:srgbClr val="FFFFFF"/>
      </a:lt1>
      <a:dk2>
        <a:srgbClr val="0432FF"/>
      </a:dk2>
      <a:lt2>
        <a:srgbClr val="E7E6E6"/>
      </a:lt2>
      <a:accent1>
        <a:srgbClr val="FF000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0000FF"/>
      </a:hlink>
      <a:folHlink>
        <a:srgbClr val="919191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oni">
  <a:themeElements>
    <a:clrScheme name="Ioni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i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i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5.xml><?xml version="1.0" encoding="utf-8"?>
<a:theme xmlns:a="http://schemas.openxmlformats.org/drawingml/2006/main" name="3_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BDCCA39956E0F4383DE613E205C8476" ma:contentTypeVersion="4" ma:contentTypeDescription="Luo uusi asiakirja." ma:contentTypeScope="" ma:versionID="782785d2c7b4222c654b637fedbc53cb">
  <xsd:schema xmlns:xsd="http://www.w3.org/2001/XMLSchema" xmlns:xs="http://www.w3.org/2001/XMLSchema" xmlns:p="http://schemas.microsoft.com/office/2006/metadata/properties" xmlns:ns2="4a0fd3cd-7add-4d4c-9183-e8abd3b11912" xmlns:ns3="1e428805-83ce-4f51-87a8-ec65c43d82a7" targetNamespace="http://schemas.microsoft.com/office/2006/metadata/properties" ma:root="true" ma:fieldsID="67a628d76c33b09626b6bb8ec7c8bdb2" ns2:_="" ns3:_="">
    <xsd:import namespace="4a0fd3cd-7add-4d4c-9183-e8abd3b11912"/>
    <xsd:import namespace="1e428805-83ce-4f51-87a8-ec65c43d82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0fd3cd-7add-4d4c-9183-e8abd3b119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28805-83ce-4f51-87a8-ec65c43d82a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19A712-15BE-4238-9626-4AFAE44680C6}">
  <ds:schemaRefs>
    <ds:schemaRef ds:uri="4a0fd3cd-7add-4d4c-9183-e8abd3b11912"/>
    <ds:schemaRef ds:uri="http://purl.org/dc/terms/"/>
    <ds:schemaRef ds:uri="1e428805-83ce-4f51-87a8-ec65c43d82a7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ACCD7EC-0CFC-4E82-A243-09F2752AD7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829721-CD6C-476B-B1CD-6C8AD2FDA4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0fd3cd-7add-4d4c-9183-e8abd3b11912"/>
    <ds:schemaRef ds:uri="1e428805-83ce-4f51-87a8-ec65c43d82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1954</TotalTime>
  <Words>1489</Words>
  <Application>Microsoft Office PowerPoint</Application>
  <PresentationFormat>Laajakuva</PresentationFormat>
  <Paragraphs>314</Paragraphs>
  <Slides>30</Slides>
  <Notes>13</Notes>
  <HiddenSlides>4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30</vt:i4>
      </vt:variant>
    </vt:vector>
  </HeadingPairs>
  <TitlesOfParts>
    <vt:vector size="45" baseType="lpstr">
      <vt:lpstr>ＭＳ Ｐゴシック</vt:lpstr>
      <vt:lpstr>Arial</vt:lpstr>
      <vt:lpstr>Bradley Hand ITC</vt:lpstr>
      <vt:lpstr>Calibri</vt:lpstr>
      <vt:lpstr>Candara</vt:lpstr>
      <vt:lpstr>Century Gothic</vt:lpstr>
      <vt:lpstr>Geneva</vt:lpstr>
      <vt:lpstr>Georgia</vt:lpstr>
      <vt:lpstr>Verdana</vt:lpstr>
      <vt:lpstr>Wingdings 3</vt:lpstr>
      <vt:lpstr>1_Office-teema</vt:lpstr>
      <vt:lpstr>Kuopion kaupunki esitysmalli</vt:lpstr>
      <vt:lpstr>2_Office-teema</vt:lpstr>
      <vt:lpstr>Ioni</vt:lpstr>
      <vt:lpstr>3_Office-teema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Kuopion lukiokoulutus</vt:lpstr>
      <vt:lpstr>Lukioiden opiskelijat 20.9.2019</vt:lpstr>
      <vt:lpstr>Lukioiden aloituspaikat 2011 - 2020</vt:lpstr>
      <vt:lpstr>Aloituspaikat 2020 lukioittain</vt:lpstr>
      <vt:lpstr>PowerPoint-esitys</vt:lpstr>
      <vt:lpstr>KUOPIOLAINEN OPETUS – LUPA INNOSTUA</vt:lpstr>
      <vt:lpstr>VISIO 2025</vt:lpstr>
      <vt:lpstr>PowerPoint-esitys</vt:lpstr>
      <vt:lpstr>Suonenjoen lukio</vt:lpstr>
      <vt:lpstr>PowerPoint-esitys</vt:lpstr>
      <vt:lpstr>Kuopion alueen urheiluakatemia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Kuopion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jukka.sormunen@kuopio.fi</dc:creator>
  <cp:lastModifiedBy>Sormunen Jukka</cp:lastModifiedBy>
  <cp:revision>75</cp:revision>
  <cp:lastPrinted>2019-06-17T17:35:18Z</cp:lastPrinted>
  <dcterms:created xsi:type="dcterms:W3CDTF">2018-05-18T10:57:58Z</dcterms:created>
  <dcterms:modified xsi:type="dcterms:W3CDTF">2020-01-14T15:47:16Z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0x0101007BDCCA39956E0F4383DE613E205C8476</vt:lpwstr>
  </property>
</Properties>
</file>